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322" r:id="rId3"/>
    <p:sldId id="323" r:id="rId4"/>
    <p:sldId id="326" r:id="rId5"/>
    <p:sldId id="313" r:id="rId6"/>
    <p:sldId id="325" r:id="rId7"/>
    <p:sldId id="278" r:id="rId8"/>
    <p:sldId id="311" r:id="rId9"/>
    <p:sldId id="312" r:id="rId10"/>
    <p:sldId id="327" r:id="rId11"/>
    <p:sldId id="293" r:id="rId12"/>
    <p:sldId id="294" r:id="rId13"/>
    <p:sldId id="295" r:id="rId14"/>
    <p:sldId id="290" r:id="rId15"/>
    <p:sldId id="296" r:id="rId16"/>
    <p:sldId id="298" r:id="rId17"/>
    <p:sldId id="299" r:id="rId18"/>
    <p:sldId id="300" r:id="rId19"/>
    <p:sldId id="297" r:id="rId20"/>
    <p:sldId id="301" r:id="rId21"/>
    <p:sldId id="302" r:id="rId22"/>
    <p:sldId id="303" r:id="rId23"/>
    <p:sldId id="304" r:id="rId24"/>
    <p:sldId id="328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B9AFA5-AF36-467E-8F7B-404690BEB723}">
  <a:tblStyle styleId="{68B9AFA5-AF36-467E-8F7B-404690BEB7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6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312" y="120"/>
      </p:cViewPr>
      <p:guideLst>
        <p:guide orient="horz" pos="1620"/>
        <p:guide pos="18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E410C-BC2D-4D30-BB78-1C5B533D1AC2}" type="doc">
      <dgm:prSet loTypeId="urn:microsoft.com/office/officeart/2005/8/layout/list1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79E593A-BF03-4F0C-B685-EF578018C854}">
      <dgm:prSet phldrT="[Text]" custT="1"/>
      <dgm:spPr/>
      <dgm:t>
        <a:bodyPr/>
        <a:lstStyle/>
        <a:p>
          <a:pPr rtl="1">
            <a:buClr>
              <a:schemeClr val="dk1"/>
            </a:buClr>
            <a:buSzPts val="1400"/>
            <a:buFont typeface="Wingdings" panose="05000000000000000000" pitchFamily="2" charset="2"/>
            <a:buChar char="§"/>
          </a:pPr>
          <a:r>
            <a:rPr lang="he-IL" sz="1400" b="1" dirty="0" err="1">
              <a:solidFill>
                <a:schemeClr val="tx1"/>
              </a:solidFill>
            </a:rPr>
            <a:t>הכל</a:t>
          </a:r>
          <a:r>
            <a:rPr lang="he-IL" sz="1400" b="1" dirty="0">
              <a:solidFill>
                <a:schemeClr val="tx1"/>
              </a:solidFill>
            </a:rPr>
            <a:t> (כמעט) באנגלית!</a:t>
          </a:r>
          <a:endParaRPr lang="en-US" sz="1400" b="1" dirty="0">
            <a:solidFill>
              <a:schemeClr val="tx1"/>
            </a:solidFill>
          </a:endParaRPr>
        </a:p>
      </dgm:t>
    </dgm:pt>
    <dgm:pt modelId="{FCB1C0CC-40BD-4203-813D-60AEDE3C6AB1}" type="parTrans" cxnId="{83F49B2A-249B-4C07-A9A1-51AB98443DE6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21D89A78-C452-4600-9049-B9780F68E438}" type="sibTrans" cxnId="{83F49B2A-249B-4C07-A9A1-51AB98443DE6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006E0E4C-4A1A-4F4C-B0D4-C33F2C696A7F}">
      <dgm:prSet custT="1"/>
      <dgm:spPr/>
      <dgm:t>
        <a:bodyPr/>
        <a:lstStyle/>
        <a:p>
          <a:pPr rtl="1"/>
          <a:r>
            <a:rPr lang="he-IL" sz="1400" b="1" dirty="0">
              <a:solidFill>
                <a:schemeClr val="tx1"/>
              </a:solidFill>
            </a:rPr>
            <a:t>שימוש ב </a:t>
          </a:r>
          <a:r>
            <a:rPr lang="en-US" sz="1400" b="1" dirty="0">
              <a:solidFill>
                <a:schemeClr val="tx1"/>
              </a:solidFill>
            </a:rPr>
            <a:t>US CORE</a:t>
          </a:r>
          <a:r>
            <a:rPr lang="he-IL" sz="1400" b="1" dirty="0">
              <a:solidFill>
                <a:schemeClr val="tx1"/>
              </a:solidFill>
            </a:rPr>
            <a:t> כבסיס</a:t>
          </a:r>
        </a:p>
      </dgm:t>
    </dgm:pt>
    <dgm:pt modelId="{52395B5D-A54E-4170-88D7-139BF72C00B2}" type="parTrans" cxnId="{0865A027-DD25-4F22-9E3C-8AA35850F8F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757249AF-F8D7-40ED-BC47-16FC73A79057}" type="sibTrans" cxnId="{0865A027-DD25-4F22-9E3C-8AA35850F8F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DE656A10-9447-4A17-A71D-BD2AFCB37ED9}">
      <dgm:prSet custT="1"/>
      <dgm:spPr/>
      <dgm:t>
        <a:bodyPr/>
        <a:lstStyle/>
        <a:p>
          <a:pPr rtl="1"/>
          <a:r>
            <a:rPr lang="he-IL" sz="1400" b="1" dirty="0">
              <a:solidFill>
                <a:schemeClr val="tx1"/>
              </a:solidFill>
            </a:rPr>
            <a:t>סקירה רוחבית של ארצות אחרות לכל </a:t>
          </a:r>
          <a:r>
            <a:rPr lang="en-US" sz="1400" b="1" dirty="0">
              <a:solidFill>
                <a:schemeClr val="tx1"/>
              </a:solidFill>
            </a:rPr>
            <a:t>RESOURCE</a:t>
          </a:r>
          <a:r>
            <a:rPr lang="he-IL" sz="1400" b="1" dirty="0">
              <a:solidFill>
                <a:schemeClr val="tx1"/>
              </a:solidFill>
            </a:rPr>
            <a:t> </a:t>
          </a:r>
        </a:p>
      </dgm:t>
    </dgm:pt>
    <dgm:pt modelId="{4E4AACC6-AFF3-4E58-B552-89E839DD3CAD}" type="parTrans" cxnId="{4603AE9E-D1B5-41E7-AF8D-02A3D95B3579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DA06380E-3DE9-415D-8ABB-C167D3117785}" type="sibTrans" cxnId="{4603AE9E-D1B5-41E7-AF8D-02A3D95B3579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98686185-D3A9-4AA0-9AF4-39B94DAD8B52}">
      <dgm:prSet custT="1"/>
      <dgm:spPr/>
      <dgm:t>
        <a:bodyPr/>
        <a:lstStyle/>
        <a:p>
          <a:pPr rtl="1"/>
          <a:r>
            <a:rPr lang="he-IL" sz="1400" b="1">
              <a:solidFill>
                <a:schemeClr val="tx1"/>
              </a:solidFill>
            </a:rPr>
            <a:t>ניהול ושימור ידע - כלים, לינקים, פרופילים , דוגמאות </a:t>
          </a:r>
          <a:endParaRPr lang="he-IL" sz="1400" b="1" dirty="0">
            <a:solidFill>
              <a:schemeClr val="tx1"/>
            </a:solidFill>
          </a:endParaRPr>
        </a:p>
      </dgm:t>
    </dgm:pt>
    <dgm:pt modelId="{348ECC18-0CA9-499F-9C27-8D7E48AF9C19}" type="parTrans" cxnId="{7715F592-2D87-4CE9-A568-A7E40D595C1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F84A181F-4168-4E34-B283-147C0CCCD926}" type="sibTrans" cxnId="{7715F592-2D87-4CE9-A568-A7E40D595C1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35FEFDEB-3DA7-4156-8701-4B645444320B}">
      <dgm:prSet custT="1"/>
      <dgm:spPr/>
      <dgm:t>
        <a:bodyPr/>
        <a:lstStyle/>
        <a:p>
          <a:pPr rtl="1"/>
          <a:r>
            <a:rPr lang="he-IL" sz="1400" b="1" dirty="0">
              <a:solidFill>
                <a:schemeClr val="tx1"/>
              </a:solidFill>
            </a:rPr>
            <a:t>מאגר שאלות ותשובות</a:t>
          </a:r>
        </a:p>
      </dgm:t>
    </dgm:pt>
    <dgm:pt modelId="{4B85090E-0F16-42F7-8A0C-3E59267B4767}" type="parTrans" cxnId="{0033166B-4AE3-469D-8347-A4CE3FE9760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FEC83A25-2AEC-406B-8108-51CEC594EDCA}" type="sibTrans" cxnId="{0033166B-4AE3-469D-8347-A4CE3FE97607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C81A66A4-A8AA-4113-8A91-10DF40EB838E}">
      <dgm:prSet custT="1"/>
      <dgm:spPr/>
      <dgm:t>
        <a:bodyPr/>
        <a:lstStyle/>
        <a:p>
          <a:pPr rtl="1"/>
          <a:r>
            <a:rPr lang="he-IL" sz="1400" b="1" dirty="0">
              <a:solidFill>
                <a:schemeClr val="tx1"/>
              </a:solidFill>
            </a:rPr>
            <a:t>עדיפות ל </a:t>
          </a:r>
          <a:r>
            <a:rPr lang="en-US" sz="1400" b="1" dirty="0">
              <a:solidFill>
                <a:schemeClr val="tx1"/>
              </a:solidFill>
            </a:rPr>
            <a:t> REUSE </a:t>
          </a:r>
          <a:r>
            <a:rPr lang="he-IL" sz="1400" b="1" dirty="0">
              <a:solidFill>
                <a:schemeClr val="tx1"/>
              </a:solidFill>
            </a:rPr>
            <a:t>והימנעות מ </a:t>
          </a:r>
          <a:r>
            <a:rPr lang="en-US" sz="1400" b="1" dirty="0">
              <a:solidFill>
                <a:schemeClr val="tx1"/>
              </a:solidFill>
            </a:rPr>
            <a:t>EXTENSIONS </a:t>
          </a:r>
        </a:p>
      </dgm:t>
    </dgm:pt>
    <dgm:pt modelId="{A1206F61-FC76-42FE-BA23-B317A5E76541}" type="parTrans" cxnId="{3354A4BB-20A4-48F4-84E2-9B5E705C020D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C04A6093-86F8-4832-8F01-5901C73DEB42}" type="sibTrans" cxnId="{3354A4BB-20A4-48F4-84E2-9B5E705C020D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B9663485-6389-4185-AF2C-02B5ED8FAC8B}">
      <dgm:prSet custT="1"/>
      <dgm:spPr/>
      <dgm:t>
        <a:bodyPr/>
        <a:lstStyle/>
        <a:p>
          <a:pPr rtl="1"/>
          <a:r>
            <a:rPr lang="he-IL" sz="1400" b="1" dirty="0">
              <a:solidFill>
                <a:schemeClr val="tx1"/>
              </a:solidFill>
            </a:rPr>
            <a:t>עדיפות לשימוש ב </a:t>
          </a:r>
          <a:r>
            <a:rPr lang="en-US" sz="1400" b="1" dirty="0">
              <a:solidFill>
                <a:schemeClr val="tx1"/>
              </a:solidFill>
            </a:rPr>
            <a:t>CODE SYSTEM  </a:t>
          </a:r>
          <a:r>
            <a:rPr lang="he-IL" sz="1400" b="1" dirty="0">
              <a:solidFill>
                <a:schemeClr val="tx1"/>
              </a:solidFill>
            </a:rPr>
            <a:t> קיימים</a:t>
          </a:r>
        </a:p>
      </dgm:t>
    </dgm:pt>
    <dgm:pt modelId="{B70113E7-D83A-4B78-B984-029664D9DEC0}" type="parTrans" cxnId="{0839B6D0-15F8-4269-82F1-611260784A43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66FE03CD-5BA8-45EE-8A2F-E275066969B8}" type="sibTrans" cxnId="{0839B6D0-15F8-4269-82F1-611260784A43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F0649583-757C-4992-BC09-6808D0EB26B6}">
      <dgm:prSet custT="1"/>
      <dgm:spPr/>
      <dgm:t>
        <a:bodyPr/>
        <a:lstStyle/>
        <a:p>
          <a:pPr rtl="1"/>
          <a:r>
            <a:rPr lang="en" sz="1400" b="1" dirty="0">
              <a:solidFill>
                <a:schemeClr val="tx1"/>
              </a:solidFill>
            </a:rPr>
            <a:t>הימנעות מ"מקרי קצה</a:t>
          </a:r>
          <a:r>
            <a:rPr lang="he-IL" sz="1400" b="1" dirty="0">
              <a:solidFill>
                <a:schemeClr val="tx1"/>
              </a:solidFill>
            </a:rPr>
            <a:t>" </a:t>
          </a:r>
          <a:r>
            <a:rPr lang="en" sz="1400" b="1" dirty="0">
              <a:solidFill>
                <a:schemeClr val="tx1"/>
              </a:solidFill>
            </a:rPr>
            <a:t>ואימוץ המקרים העיקריים - פרטו 80-20</a:t>
          </a:r>
          <a:endParaRPr lang="en-US" sz="1400" b="1" dirty="0">
            <a:solidFill>
              <a:schemeClr val="tx1"/>
            </a:solidFill>
          </a:endParaRPr>
        </a:p>
      </dgm:t>
    </dgm:pt>
    <dgm:pt modelId="{07DDAA5C-2A9D-4171-A172-1BF6CB666FF6}" type="parTrans" cxnId="{0279C97E-30B3-46FC-846E-BBBEB53172EC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5FC4F6A6-1224-4FAC-80AA-9A09F679F293}" type="sibTrans" cxnId="{0279C97E-30B3-46FC-846E-BBBEB53172EC}">
      <dgm:prSet/>
      <dgm:spPr/>
      <dgm:t>
        <a:bodyPr/>
        <a:lstStyle/>
        <a:p>
          <a:pPr rtl="1"/>
          <a:endParaRPr lang="en-US" sz="2400" b="1">
            <a:solidFill>
              <a:schemeClr val="tx1"/>
            </a:solidFill>
          </a:endParaRPr>
        </a:p>
      </dgm:t>
    </dgm:pt>
    <dgm:pt modelId="{27E27D40-B9BE-4946-BEE7-696068CB53D6}" type="pres">
      <dgm:prSet presAssocID="{53BE410C-BC2D-4D30-BB78-1C5B533D1AC2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97B65164-A72D-4DD5-9951-F6C4A65A3381}" type="pres">
      <dgm:prSet presAssocID="{F79E593A-BF03-4F0C-B685-EF578018C854}" presName="parentLin" presStyleCnt="0"/>
      <dgm:spPr/>
    </dgm:pt>
    <dgm:pt modelId="{587D7CFC-A521-40F1-B0B9-351756D3CA31}" type="pres">
      <dgm:prSet presAssocID="{F79E593A-BF03-4F0C-B685-EF578018C854}" presName="parentLeftMargin" presStyleLbl="node1" presStyleIdx="0" presStyleCnt="8"/>
      <dgm:spPr/>
    </dgm:pt>
    <dgm:pt modelId="{F836C3FA-509A-4041-B843-CBF6829452FD}" type="pres">
      <dgm:prSet presAssocID="{F79E593A-BF03-4F0C-B685-EF578018C854}" presName="parentText" presStyleLbl="node1" presStyleIdx="0" presStyleCnt="8" custScaleX="112197" custScaleY="94247">
        <dgm:presLayoutVars>
          <dgm:chMax val="0"/>
          <dgm:bulletEnabled val="1"/>
        </dgm:presLayoutVars>
      </dgm:prSet>
      <dgm:spPr/>
    </dgm:pt>
    <dgm:pt modelId="{2AD87129-D42A-4108-84FA-A62B4AA53F7C}" type="pres">
      <dgm:prSet presAssocID="{F79E593A-BF03-4F0C-B685-EF578018C854}" presName="negativeSpace" presStyleCnt="0"/>
      <dgm:spPr/>
    </dgm:pt>
    <dgm:pt modelId="{D4815BF3-E7E1-4455-8808-6309503520CC}" type="pres">
      <dgm:prSet presAssocID="{F79E593A-BF03-4F0C-B685-EF578018C854}" presName="childText" presStyleLbl="conFgAcc1" presStyleIdx="0" presStyleCnt="8">
        <dgm:presLayoutVars>
          <dgm:bulletEnabled val="1"/>
        </dgm:presLayoutVars>
      </dgm:prSet>
      <dgm:spPr/>
    </dgm:pt>
    <dgm:pt modelId="{C0F67625-6367-4CE2-A6BC-CC48E3DCA8EB}" type="pres">
      <dgm:prSet presAssocID="{21D89A78-C452-4600-9049-B9780F68E438}" presName="spaceBetweenRectangles" presStyleCnt="0"/>
      <dgm:spPr/>
    </dgm:pt>
    <dgm:pt modelId="{0243D93B-74E3-4169-AB8A-18491292D0FA}" type="pres">
      <dgm:prSet presAssocID="{006E0E4C-4A1A-4F4C-B0D4-C33F2C696A7F}" presName="parentLin" presStyleCnt="0"/>
      <dgm:spPr/>
    </dgm:pt>
    <dgm:pt modelId="{55AD0C3E-10A1-40F8-BCD7-623F4BECE024}" type="pres">
      <dgm:prSet presAssocID="{006E0E4C-4A1A-4F4C-B0D4-C33F2C696A7F}" presName="parentLeftMargin" presStyleLbl="node1" presStyleIdx="0" presStyleCnt="8"/>
      <dgm:spPr/>
    </dgm:pt>
    <dgm:pt modelId="{B16B8BC4-DF02-4115-90C7-7B9C2FC087FA}" type="pres">
      <dgm:prSet presAssocID="{006E0E4C-4A1A-4F4C-B0D4-C33F2C696A7F}" presName="parentText" presStyleLbl="node1" presStyleIdx="1" presStyleCnt="8" custScaleX="112197" custScaleY="94247">
        <dgm:presLayoutVars>
          <dgm:chMax val="0"/>
          <dgm:bulletEnabled val="1"/>
        </dgm:presLayoutVars>
      </dgm:prSet>
      <dgm:spPr/>
    </dgm:pt>
    <dgm:pt modelId="{ADCA2B67-274D-4A4C-BD8C-F69519A6731D}" type="pres">
      <dgm:prSet presAssocID="{006E0E4C-4A1A-4F4C-B0D4-C33F2C696A7F}" presName="negativeSpace" presStyleCnt="0"/>
      <dgm:spPr/>
    </dgm:pt>
    <dgm:pt modelId="{4E84FAB4-8EA4-4BEB-A570-57C06D23A633}" type="pres">
      <dgm:prSet presAssocID="{006E0E4C-4A1A-4F4C-B0D4-C33F2C696A7F}" presName="childText" presStyleLbl="conFgAcc1" presStyleIdx="1" presStyleCnt="8">
        <dgm:presLayoutVars>
          <dgm:bulletEnabled val="1"/>
        </dgm:presLayoutVars>
      </dgm:prSet>
      <dgm:spPr/>
    </dgm:pt>
    <dgm:pt modelId="{4924FCFE-DFEF-4EEE-8E08-F8B9DC982635}" type="pres">
      <dgm:prSet presAssocID="{757249AF-F8D7-40ED-BC47-16FC73A79057}" presName="spaceBetweenRectangles" presStyleCnt="0"/>
      <dgm:spPr/>
    </dgm:pt>
    <dgm:pt modelId="{E3971C27-3904-401A-B7F4-699E252927C0}" type="pres">
      <dgm:prSet presAssocID="{DE656A10-9447-4A17-A71D-BD2AFCB37ED9}" presName="parentLin" presStyleCnt="0"/>
      <dgm:spPr/>
    </dgm:pt>
    <dgm:pt modelId="{F687C51D-151D-4761-BB04-0B1722625901}" type="pres">
      <dgm:prSet presAssocID="{DE656A10-9447-4A17-A71D-BD2AFCB37ED9}" presName="parentLeftMargin" presStyleLbl="node1" presStyleIdx="1" presStyleCnt="8"/>
      <dgm:spPr/>
    </dgm:pt>
    <dgm:pt modelId="{388D34F9-CF87-442C-BF62-A01F2D425EF5}" type="pres">
      <dgm:prSet presAssocID="{DE656A10-9447-4A17-A71D-BD2AFCB37ED9}" presName="parentText" presStyleLbl="node1" presStyleIdx="2" presStyleCnt="8" custScaleX="112197" custScaleY="94247">
        <dgm:presLayoutVars>
          <dgm:chMax val="0"/>
          <dgm:bulletEnabled val="1"/>
        </dgm:presLayoutVars>
      </dgm:prSet>
      <dgm:spPr/>
    </dgm:pt>
    <dgm:pt modelId="{AEE943C4-BE2C-498F-B746-31080850F21C}" type="pres">
      <dgm:prSet presAssocID="{DE656A10-9447-4A17-A71D-BD2AFCB37ED9}" presName="negativeSpace" presStyleCnt="0"/>
      <dgm:spPr/>
    </dgm:pt>
    <dgm:pt modelId="{CADCC86C-154E-4180-8ECE-255971354818}" type="pres">
      <dgm:prSet presAssocID="{DE656A10-9447-4A17-A71D-BD2AFCB37ED9}" presName="childText" presStyleLbl="conFgAcc1" presStyleIdx="2" presStyleCnt="8">
        <dgm:presLayoutVars>
          <dgm:bulletEnabled val="1"/>
        </dgm:presLayoutVars>
      </dgm:prSet>
      <dgm:spPr/>
    </dgm:pt>
    <dgm:pt modelId="{6CBBD347-A4C6-4D4E-9216-B114B3BAC969}" type="pres">
      <dgm:prSet presAssocID="{DA06380E-3DE9-415D-8ABB-C167D3117785}" presName="spaceBetweenRectangles" presStyleCnt="0"/>
      <dgm:spPr/>
    </dgm:pt>
    <dgm:pt modelId="{7CD2A498-ACB5-4998-A907-22278E6427B6}" type="pres">
      <dgm:prSet presAssocID="{98686185-D3A9-4AA0-9AF4-39B94DAD8B52}" presName="parentLin" presStyleCnt="0"/>
      <dgm:spPr/>
    </dgm:pt>
    <dgm:pt modelId="{FAA2CFAE-F6D8-47C7-9CC6-7319164CA9CC}" type="pres">
      <dgm:prSet presAssocID="{98686185-D3A9-4AA0-9AF4-39B94DAD8B52}" presName="parentLeftMargin" presStyleLbl="node1" presStyleIdx="2" presStyleCnt="8"/>
      <dgm:spPr/>
    </dgm:pt>
    <dgm:pt modelId="{77DCA197-F98D-41A4-9EB5-D89EBDDC96C2}" type="pres">
      <dgm:prSet presAssocID="{98686185-D3A9-4AA0-9AF4-39B94DAD8B52}" presName="parentText" presStyleLbl="node1" presStyleIdx="3" presStyleCnt="8" custScaleX="112197" custScaleY="94247">
        <dgm:presLayoutVars>
          <dgm:chMax val="0"/>
          <dgm:bulletEnabled val="1"/>
        </dgm:presLayoutVars>
      </dgm:prSet>
      <dgm:spPr/>
    </dgm:pt>
    <dgm:pt modelId="{F4D44143-DDA4-422F-A6DD-3A50132EFF21}" type="pres">
      <dgm:prSet presAssocID="{98686185-D3A9-4AA0-9AF4-39B94DAD8B52}" presName="negativeSpace" presStyleCnt="0"/>
      <dgm:spPr/>
    </dgm:pt>
    <dgm:pt modelId="{F1B55F16-AE6B-4886-A0A6-9E3C41B49116}" type="pres">
      <dgm:prSet presAssocID="{98686185-D3A9-4AA0-9AF4-39B94DAD8B52}" presName="childText" presStyleLbl="conFgAcc1" presStyleIdx="3" presStyleCnt="8">
        <dgm:presLayoutVars>
          <dgm:bulletEnabled val="1"/>
        </dgm:presLayoutVars>
      </dgm:prSet>
      <dgm:spPr/>
    </dgm:pt>
    <dgm:pt modelId="{4EA00C8F-7939-4BCC-8F4B-7274B9AD7109}" type="pres">
      <dgm:prSet presAssocID="{F84A181F-4168-4E34-B283-147C0CCCD926}" presName="spaceBetweenRectangles" presStyleCnt="0"/>
      <dgm:spPr/>
    </dgm:pt>
    <dgm:pt modelId="{3833FFC7-E28D-4701-931F-E223FF422E64}" type="pres">
      <dgm:prSet presAssocID="{35FEFDEB-3DA7-4156-8701-4B645444320B}" presName="parentLin" presStyleCnt="0"/>
      <dgm:spPr/>
    </dgm:pt>
    <dgm:pt modelId="{AA992143-16C6-4EAD-B9A8-27AF430FB1A4}" type="pres">
      <dgm:prSet presAssocID="{35FEFDEB-3DA7-4156-8701-4B645444320B}" presName="parentLeftMargin" presStyleLbl="node1" presStyleIdx="3" presStyleCnt="8"/>
      <dgm:spPr/>
    </dgm:pt>
    <dgm:pt modelId="{517153B1-3C21-4D16-A7FF-7CB19CA677E2}" type="pres">
      <dgm:prSet presAssocID="{35FEFDEB-3DA7-4156-8701-4B645444320B}" presName="parentText" presStyleLbl="node1" presStyleIdx="4" presStyleCnt="8" custScaleX="112197" custScaleY="94247">
        <dgm:presLayoutVars>
          <dgm:chMax val="0"/>
          <dgm:bulletEnabled val="1"/>
        </dgm:presLayoutVars>
      </dgm:prSet>
      <dgm:spPr/>
    </dgm:pt>
    <dgm:pt modelId="{3464A5B7-101C-4B8B-A367-9BAF08914D3D}" type="pres">
      <dgm:prSet presAssocID="{35FEFDEB-3DA7-4156-8701-4B645444320B}" presName="negativeSpace" presStyleCnt="0"/>
      <dgm:spPr/>
    </dgm:pt>
    <dgm:pt modelId="{D7CD52B5-B138-433D-BF9A-E7739B764037}" type="pres">
      <dgm:prSet presAssocID="{35FEFDEB-3DA7-4156-8701-4B645444320B}" presName="childText" presStyleLbl="conFgAcc1" presStyleIdx="4" presStyleCnt="8">
        <dgm:presLayoutVars>
          <dgm:bulletEnabled val="1"/>
        </dgm:presLayoutVars>
      </dgm:prSet>
      <dgm:spPr/>
    </dgm:pt>
    <dgm:pt modelId="{EAC2E4AB-495A-42AA-AA11-995AAD4D6988}" type="pres">
      <dgm:prSet presAssocID="{FEC83A25-2AEC-406B-8108-51CEC594EDCA}" presName="spaceBetweenRectangles" presStyleCnt="0"/>
      <dgm:spPr/>
    </dgm:pt>
    <dgm:pt modelId="{E2547623-A41C-4F28-BEE9-A34C02F725CD}" type="pres">
      <dgm:prSet presAssocID="{C81A66A4-A8AA-4113-8A91-10DF40EB838E}" presName="parentLin" presStyleCnt="0"/>
      <dgm:spPr/>
    </dgm:pt>
    <dgm:pt modelId="{02904CFB-D85F-4CC5-ADFE-B784DD553F3B}" type="pres">
      <dgm:prSet presAssocID="{C81A66A4-A8AA-4113-8A91-10DF40EB838E}" presName="parentLeftMargin" presStyleLbl="node1" presStyleIdx="4" presStyleCnt="8"/>
      <dgm:spPr/>
    </dgm:pt>
    <dgm:pt modelId="{3CE174B4-1E29-4D2F-BA6B-4DC9AB27FEF4}" type="pres">
      <dgm:prSet presAssocID="{C81A66A4-A8AA-4113-8A91-10DF40EB838E}" presName="parentText" presStyleLbl="node1" presStyleIdx="5" presStyleCnt="8" custScaleX="112197" custScaleY="94247">
        <dgm:presLayoutVars>
          <dgm:chMax val="0"/>
          <dgm:bulletEnabled val="1"/>
        </dgm:presLayoutVars>
      </dgm:prSet>
      <dgm:spPr/>
    </dgm:pt>
    <dgm:pt modelId="{794E032E-C309-4A76-B792-F9124D460340}" type="pres">
      <dgm:prSet presAssocID="{C81A66A4-A8AA-4113-8A91-10DF40EB838E}" presName="negativeSpace" presStyleCnt="0"/>
      <dgm:spPr/>
    </dgm:pt>
    <dgm:pt modelId="{D099CE50-7622-4857-822E-BD5D523E23AB}" type="pres">
      <dgm:prSet presAssocID="{C81A66A4-A8AA-4113-8A91-10DF40EB838E}" presName="childText" presStyleLbl="conFgAcc1" presStyleIdx="5" presStyleCnt="8">
        <dgm:presLayoutVars>
          <dgm:bulletEnabled val="1"/>
        </dgm:presLayoutVars>
      </dgm:prSet>
      <dgm:spPr/>
    </dgm:pt>
    <dgm:pt modelId="{0EC4D7CB-ECA1-49F1-B4AA-6F406646A1E5}" type="pres">
      <dgm:prSet presAssocID="{C04A6093-86F8-4832-8F01-5901C73DEB42}" presName="spaceBetweenRectangles" presStyleCnt="0"/>
      <dgm:spPr/>
    </dgm:pt>
    <dgm:pt modelId="{F86174AF-E07B-452B-A70C-C358251E534A}" type="pres">
      <dgm:prSet presAssocID="{B9663485-6389-4185-AF2C-02B5ED8FAC8B}" presName="parentLin" presStyleCnt="0"/>
      <dgm:spPr/>
    </dgm:pt>
    <dgm:pt modelId="{CEB8CEDA-E028-49EB-B0A2-35A95114DD0F}" type="pres">
      <dgm:prSet presAssocID="{B9663485-6389-4185-AF2C-02B5ED8FAC8B}" presName="parentLeftMargin" presStyleLbl="node1" presStyleIdx="5" presStyleCnt="8"/>
      <dgm:spPr/>
    </dgm:pt>
    <dgm:pt modelId="{97AB3AEB-C6FB-45C7-BBF4-CCBDDB74D3F5}" type="pres">
      <dgm:prSet presAssocID="{B9663485-6389-4185-AF2C-02B5ED8FAC8B}" presName="parentText" presStyleLbl="node1" presStyleIdx="6" presStyleCnt="8" custScaleX="112197" custScaleY="94247">
        <dgm:presLayoutVars>
          <dgm:chMax val="0"/>
          <dgm:bulletEnabled val="1"/>
        </dgm:presLayoutVars>
      </dgm:prSet>
      <dgm:spPr/>
    </dgm:pt>
    <dgm:pt modelId="{4425B3CA-36A1-472F-8683-867B9310A3CB}" type="pres">
      <dgm:prSet presAssocID="{B9663485-6389-4185-AF2C-02B5ED8FAC8B}" presName="negativeSpace" presStyleCnt="0"/>
      <dgm:spPr/>
    </dgm:pt>
    <dgm:pt modelId="{45D479C3-16C1-4714-B2E5-8742076B729E}" type="pres">
      <dgm:prSet presAssocID="{B9663485-6389-4185-AF2C-02B5ED8FAC8B}" presName="childText" presStyleLbl="conFgAcc1" presStyleIdx="6" presStyleCnt="8">
        <dgm:presLayoutVars>
          <dgm:bulletEnabled val="1"/>
        </dgm:presLayoutVars>
      </dgm:prSet>
      <dgm:spPr/>
    </dgm:pt>
    <dgm:pt modelId="{B863804B-C8ED-4D94-894A-00287B31B2AA}" type="pres">
      <dgm:prSet presAssocID="{66FE03CD-5BA8-45EE-8A2F-E275066969B8}" presName="spaceBetweenRectangles" presStyleCnt="0"/>
      <dgm:spPr/>
    </dgm:pt>
    <dgm:pt modelId="{6A12C161-E0DB-4CFB-8826-0C0FF4428C19}" type="pres">
      <dgm:prSet presAssocID="{F0649583-757C-4992-BC09-6808D0EB26B6}" presName="parentLin" presStyleCnt="0"/>
      <dgm:spPr/>
    </dgm:pt>
    <dgm:pt modelId="{DD33EC03-71CF-4132-9848-F60AD7EF7A04}" type="pres">
      <dgm:prSet presAssocID="{F0649583-757C-4992-BC09-6808D0EB26B6}" presName="parentLeftMargin" presStyleLbl="node1" presStyleIdx="6" presStyleCnt="8"/>
      <dgm:spPr/>
    </dgm:pt>
    <dgm:pt modelId="{9230CAC0-0853-4FB3-825B-6D9EDE98D12F}" type="pres">
      <dgm:prSet presAssocID="{F0649583-757C-4992-BC09-6808D0EB26B6}" presName="parentText" presStyleLbl="node1" presStyleIdx="7" presStyleCnt="8" custScaleX="112197" custScaleY="94247">
        <dgm:presLayoutVars>
          <dgm:chMax val="0"/>
          <dgm:bulletEnabled val="1"/>
        </dgm:presLayoutVars>
      </dgm:prSet>
      <dgm:spPr/>
    </dgm:pt>
    <dgm:pt modelId="{8DA2EEBB-FDAA-466B-A9E2-FBAE56CD7188}" type="pres">
      <dgm:prSet presAssocID="{F0649583-757C-4992-BC09-6808D0EB26B6}" presName="negativeSpace" presStyleCnt="0"/>
      <dgm:spPr/>
    </dgm:pt>
    <dgm:pt modelId="{7C314987-2BA0-402E-A1CE-8639BF150920}" type="pres">
      <dgm:prSet presAssocID="{F0649583-757C-4992-BC09-6808D0EB26B6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2C4A601-C4FA-4F17-8FAE-DA7F3BC1C0E3}" type="presOf" srcId="{006E0E4C-4A1A-4F4C-B0D4-C33F2C696A7F}" destId="{B16B8BC4-DF02-4115-90C7-7B9C2FC087FA}" srcOrd="1" destOrd="0" presId="urn:microsoft.com/office/officeart/2005/8/layout/list1"/>
    <dgm:cxn modelId="{AF814612-4F29-423C-A0A6-1A9472FC4250}" type="presOf" srcId="{35FEFDEB-3DA7-4156-8701-4B645444320B}" destId="{AA992143-16C6-4EAD-B9A8-27AF430FB1A4}" srcOrd="0" destOrd="0" presId="urn:microsoft.com/office/officeart/2005/8/layout/list1"/>
    <dgm:cxn modelId="{2CA75013-5FCC-4648-87FC-144B8333455B}" type="presOf" srcId="{B9663485-6389-4185-AF2C-02B5ED8FAC8B}" destId="{CEB8CEDA-E028-49EB-B0A2-35A95114DD0F}" srcOrd="0" destOrd="0" presId="urn:microsoft.com/office/officeart/2005/8/layout/list1"/>
    <dgm:cxn modelId="{0865A027-DD25-4F22-9E3C-8AA35850F8F7}" srcId="{53BE410C-BC2D-4D30-BB78-1C5B533D1AC2}" destId="{006E0E4C-4A1A-4F4C-B0D4-C33F2C696A7F}" srcOrd="1" destOrd="0" parTransId="{52395B5D-A54E-4170-88D7-139BF72C00B2}" sibTransId="{757249AF-F8D7-40ED-BC47-16FC73A79057}"/>
    <dgm:cxn modelId="{83F49B2A-249B-4C07-A9A1-51AB98443DE6}" srcId="{53BE410C-BC2D-4D30-BB78-1C5B533D1AC2}" destId="{F79E593A-BF03-4F0C-B685-EF578018C854}" srcOrd="0" destOrd="0" parTransId="{FCB1C0CC-40BD-4203-813D-60AEDE3C6AB1}" sibTransId="{21D89A78-C452-4600-9049-B9780F68E438}"/>
    <dgm:cxn modelId="{0033166B-4AE3-469D-8347-A4CE3FE97607}" srcId="{53BE410C-BC2D-4D30-BB78-1C5B533D1AC2}" destId="{35FEFDEB-3DA7-4156-8701-4B645444320B}" srcOrd="4" destOrd="0" parTransId="{4B85090E-0F16-42F7-8A0C-3E59267B4767}" sibTransId="{FEC83A25-2AEC-406B-8108-51CEC594EDCA}"/>
    <dgm:cxn modelId="{4BAF4555-470A-4E07-8630-6DCA2063E8FA}" type="presOf" srcId="{35FEFDEB-3DA7-4156-8701-4B645444320B}" destId="{517153B1-3C21-4D16-A7FF-7CB19CA677E2}" srcOrd="1" destOrd="0" presId="urn:microsoft.com/office/officeart/2005/8/layout/list1"/>
    <dgm:cxn modelId="{6210CB57-2D20-4F66-9168-2B16B5240CC2}" type="presOf" srcId="{F79E593A-BF03-4F0C-B685-EF578018C854}" destId="{F836C3FA-509A-4041-B843-CBF6829452FD}" srcOrd="1" destOrd="0" presId="urn:microsoft.com/office/officeart/2005/8/layout/list1"/>
    <dgm:cxn modelId="{2CA97F59-2DC2-4BA6-BB4E-69065484CDFC}" type="presOf" srcId="{DE656A10-9447-4A17-A71D-BD2AFCB37ED9}" destId="{388D34F9-CF87-442C-BF62-A01F2D425EF5}" srcOrd="1" destOrd="0" presId="urn:microsoft.com/office/officeart/2005/8/layout/list1"/>
    <dgm:cxn modelId="{5B1AAF7C-6EDA-4DCF-9390-8DFD2EFCB4C3}" type="presOf" srcId="{DE656A10-9447-4A17-A71D-BD2AFCB37ED9}" destId="{F687C51D-151D-4761-BB04-0B1722625901}" srcOrd="0" destOrd="0" presId="urn:microsoft.com/office/officeart/2005/8/layout/list1"/>
    <dgm:cxn modelId="{0279C97E-30B3-46FC-846E-BBBEB53172EC}" srcId="{53BE410C-BC2D-4D30-BB78-1C5B533D1AC2}" destId="{F0649583-757C-4992-BC09-6808D0EB26B6}" srcOrd="7" destOrd="0" parTransId="{07DDAA5C-2A9D-4171-A172-1BF6CB666FF6}" sibTransId="{5FC4F6A6-1224-4FAC-80AA-9A09F679F293}"/>
    <dgm:cxn modelId="{00290480-82BE-45B2-A60F-32B3D9C7C55C}" type="presOf" srcId="{B9663485-6389-4185-AF2C-02B5ED8FAC8B}" destId="{97AB3AEB-C6FB-45C7-BBF4-CCBDDB74D3F5}" srcOrd="1" destOrd="0" presId="urn:microsoft.com/office/officeart/2005/8/layout/list1"/>
    <dgm:cxn modelId="{EC63FA8F-354B-4B43-828F-C9AD7ACF2154}" type="presOf" srcId="{F0649583-757C-4992-BC09-6808D0EB26B6}" destId="{9230CAC0-0853-4FB3-825B-6D9EDE98D12F}" srcOrd="1" destOrd="0" presId="urn:microsoft.com/office/officeart/2005/8/layout/list1"/>
    <dgm:cxn modelId="{7715F592-2D87-4CE9-A568-A7E40D595C17}" srcId="{53BE410C-BC2D-4D30-BB78-1C5B533D1AC2}" destId="{98686185-D3A9-4AA0-9AF4-39B94DAD8B52}" srcOrd="3" destOrd="0" parTransId="{348ECC18-0CA9-499F-9C27-8D7E48AF9C19}" sibTransId="{F84A181F-4168-4E34-B283-147C0CCCD926}"/>
    <dgm:cxn modelId="{50944596-5D9A-441D-92DB-3A5825223FA1}" type="presOf" srcId="{C81A66A4-A8AA-4113-8A91-10DF40EB838E}" destId="{3CE174B4-1E29-4D2F-BA6B-4DC9AB27FEF4}" srcOrd="1" destOrd="0" presId="urn:microsoft.com/office/officeart/2005/8/layout/list1"/>
    <dgm:cxn modelId="{4603AE9E-D1B5-41E7-AF8D-02A3D95B3579}" srcId="{53BE410C-BC2D-4D30-BB78-1C5B533D1AC2}" destId="{DE656A10-9447-4A17-A71D-BD2AFCB37ED9}" srcOrd="2" destOrd="0" parTransId="{4E4AACC6-AFF3-4E58-B552-89E839DD3CAD}" sibTransId="{DA06380E-3DE9-415D-8ABB-C167D3117785}"/>
    <dgm:cxn modelId="{9C8E9BB1-F17F-4439-88B3-B48FE2694470}" type="presOf" srcId="{53BE410C-BC2D-4D30-BB78-1C5B533D1AC2}" destId="{27E27D40-B9BE-4946-BEE7-696068CB53D6}" srcOrd="0" destOrd="0" presId="urn:microsoft.com/office/officeart/2005/8/layout/list1"/>
    <dgm:cxn modelId="{984190B7-8E61-4291-A1DF-B39FB14728C5}" type="presOf" srcId="{F0649583-757C-4992-BC09-6808D0EB26B6}" destId="{DD33EC03-71CF-4132-9848-F60AD7EF7A04}" srcOrd="0" destOrd="0" presId="urn:microsoft.com/office/officeart/2005/8/layout/list1"/>
    <dgm:cxn modelId="{3354A4BB-20A4-48F4-84E2-9B5E705C020D}" srcId="{53BE410C-BC2D-4D30-BB78-1C5B533D1AC2}" destId="{C81A66A4-A8AA-4113-8A91-10DF40EB838E}" srcOrd="5" destOrd="0" parTransId="{A1206F61-FC76-42FE-BA23-B317A5E76541}" sibTransId="{C04A6093-86F8-4832-8F01-5901C73DEB42}"/>
    <dgm:cxn modelId="{E4BF17C8-D942-4229-B90D-E7E65CE93C92}" type="presOf" srcId="{C81A66A4-A8AA-4113-8A91-10DF40EB838E}" destId="{02904CFB-D85F-4CC5-ADFE-B784DD553F3B}" srcOrd="0" destOrd="0" presId="urn:microsoft.com/office/officeart/2005/8/layout/list1"/>
    <dgm:cxn modelId="{0839B6D0-15F8-4269-82F1-611260784A43}" srcId="{53BE410C-BC2D-4D30-BB78-1C5B533D1AC2}" destId="{B9663485-6389-4185-AF2C-02B5ED8FAC8B}" srcOrd="6" destOrd="0" parTransId="{B70113E7-D83A-4B78-B984-029664D9DEC0}" sibTransId="{66FE03CD-5BA8-45EE-8A2F-E275066969B8}"/>
    <dgm:cxn modelId="{02D587DC-EA50-462E-986E-5CEE75017307}" type="presOf" srcId="{98686185-D3A9-4AA0-9AF4-39B94DAD8B52}" destId="{FAA2CFAE-F6D8-47C7-9CC6-7319164CA9CC}" srcOrd="0" destOrd="0" presId="urn:microsoft.com/office/officeart/2005/8/layout/list1"/>
    <dgm:cxn modelId="{2CF009EB-EA23-457E-8461-AF5E64BE1791}" type="presOf" srcId="{F79E593A-BF03-4F0C-B685-EF578018C854}" destId="{587D7CFC-A521-40F1-B0B9-351756D3CA31}" srcOrd="0" destOrd="0" presId="urn:microsoft.com/office/officeart/2005/8/layout/list1"/>
    <dgm:cxn modelId="{B33053FC-9D75-4C8E-9709-23A6F5989CB8}" type="presOf" srcId="{006E0E4C-4A1A-4F4C-B0D4-C33F2C696A7F}" destId="{55AD0C3E-10A1-40F8-BCD7-623F4BECE024}" srcOrd="0" destOrd="0" presId="urn:microsoft.com/office/officeart/2005/8/layout/list1"/>
    <dgm:cxn modelId="{82A30EFD-4AEE-4A17-8C55-97584ADEBBC4}" type="presOf" srcId="{98686185-D3A9-4AA0-9AF4-39B94DAD8B52}" destId="{77DCA197-F98D-41A4-9EB5-D89EBDDC96C2}" srcOrd="1" destOrd="0" presId="urn:microsoft.com/office/officeart/2005/8/layout/list1"/>
    <dgm:cxn modelId="{151D1C6D-79C5-4ED3-B6EC-2AB213F6590E}" type="presParOf" srcId="{27E27D40-B9BE-4946-BEE7-696068CB53D6}" destId="{97B65164-A72D-4DD5-9951-F6C4A65A3381}" srcOrd="0" destOrd="0" presId="urn:microsoft.com/office/officeart/2005/8/layout/list1"/>
    <dgm:cxn modelId="{D6CDC73C-4735-4E4F-9D7F-C47FBC3EE699}" type="presParOf" srcId="{97B65164-A72D-4DD5-9951-F6C4A65A3381}" destId="{587D7CFC-A521-40F1-B0B9-351756D3CA31}" srcOrd="0" destOrd="0" presId="urn:microsoft.com/office/officeart/2005/8/layout/list1"/>
    <dgm:cxn modelId="{A60A9C4C-E3DD-453E-B8AD-E0295ADF82F3}" type="presParOf" srcId="{97B65164-A72D-4DD5-9951-F6C4A65A3381}" destId="{F836C3FA-509A-4041-B843-CBF6829452FD}" srcOrd="1" destOrd="0" presId="urn:microsoft.com/office/officeart/2005/8/layout/list1"/>
    <dgm:cxn modelId="{BFC748B3-7E8F-43DE-A3F8-D7FB8DE22856}" type="presParOf" srcId="{27E27D40-B9BE-4946-BEE7-696068CB53D6}" destId="{2AD87129-D42A-4108-84FA-A62B4AA53F7C}" srcOrd="1" destOrd="0" presId="urn:microsoft.com/office/officeart/2005/8/layout/list1"/>
    <dgm:cxn modelId="{B4489960-AAA7-415B-A395-27BA39B84E7A}" type="presParOf" srcId="{27E27D40-B9BE-4946-BEE7-696068CB53D6}" destId="{D4815BF3-E7E1-4455-8808-6309503520CC}" srcOrd="2" destOrd="0" presId="urn:microsoft.com/office/officeart/2005/8/layout/list1"/>
    <dgm:cxn modelId="{29D27FB4-1433-4D78-BFE5-613498212CEA}" type="presParOf" srcId="{27E27D40-B9BE-4946-BEE7-696068CB53D6}" destId="{C0F67625-6367-4CE2-A6BC-CC48E3DCA8EB}" srcOrd="3" destOrd="0" presId="urn:microsoft.com/office/officeart/2005/8/layout/list1"/>
    <dgm:cxn modelId="{2292E49E-FD8C-4EFD-BE83-3870F0559957}" type="presParOf" srcId="{27E27D40-B9BE-4946-BEE7-696068CB53D6}" destId="{0243D93B-74E3-4169-AB8A-18491292D0FA}" srcOrd="4" destOrd="0" presId="urn:microsoft.com/office/officeart/2005/8/layout/list1"/>
    <dgm:cxn modelId="{95505F3B-96FD-4584-A0D5-FEA77F388511}" type="presParOf" srcId="{0243D93B-74E3-4169-AB8A-18491292D0FA}" destId="{55AD0C3E-10A1-40F8-BCD7-623F4BECE024}" srcOrd="0" destOrd="0" presId="urn:microsoft.com/office/officeart/2005/8/layout/list1"/>
    <dgm:cxn modelId="{6AB12D2E-D492-4EDB-B869-D82EEF07D92A}" type="presParOf" srcId="{0243D93B-74E3-4169-AB8A-18491292D0FA}" destId="{B16B8BC4-DF02-4115-90C7-7B9C2FC087FA}" srcOrd="1" destOrd="0" presId="urn:microsoft.com/office/officeart/2005/8/layout/list1"/>
    <dgm:cxn modelId="{D036DDC0-BA68-4EEB-9EF4-19901A1D450B}" type="presParOf" srcId="{27E27D40-B9BE-4946-BEE7-696068CB53D6}" destId="{ADCA2B67-274D-4A4C-BD8C-F69519A6731D}" srcOrd="5" destOrd="0" presId="urn:microsoft.com/office/officeart/2005/8/layout/list1"/>
    <dgm:cxn modelId="{D305FFCB-8D36-4A9F-A635-AE308EAFC89D}" type="presParOf" srcId="{27E27D40-B9BE-4946-BEE7-696068CB53D6}" destId="{4E84FAB4-8EA4-4BEB-A570-57C06D23A633}" srcOrd="6" destOrd="0" presId="urn:microsoft.com/office/officeart/2005/8/layout/list1"/>
    <dgm:cxn modelId="{485691E3-4B86-4BE3-BE88-9E88ACA09F04}" type="presParOf" srcId="{27E27D40-B9BE-4946-BEE7-696068CB53D6}" destId="{4924FCFE-DFEF-4EEE-8E08-F8B9DC982635}" srcOrd="7" destOrd="0" presId="urn:microsoft.com/office/officeart/2005/8/layout/list1"/>
    <dgm:cxn modelId="{A03BA78F-2407-4742-9BF9-DBE9CF3211B3}" type="presParOf" srcId="{27E27D40-B9BE-4946-BEE7-696068CB53D6}" destId="{E3971C27-3904-401A-B7F4-699E252927C0}" srcOrd="8" destOrd="0" presId="urn:microsoft.com/office/officeart/2005/8/layout/list1"/>
    <dgm:cxn modelId="{DF71ED65-73CB-4797-9C4A-E803EA935346}" type="presParOf" srcId="{E3971C27-3904-401A-B7F4-699E252927C0}" destId="{F687C51D-151D-4761-BB04-0B1722625901}" srcOrd="0" destOrd="0" presId="urn:microsoft.com/office/officeart/2005/8/layout/list1"/>
    <dgm:cxn modelId="{F7297945-A858-4ED3-9D43-84001D069A65}" type="presParOf" srcId="{E3971C27-3904-401A-B7F4-699E252927C0}" destId="{388D34F9-CF87-442C-BF62-A01F2D425EF5}" srcOrd="1" destOrd="0" presId="urn:microsoft.com/office/officeart/2005/8/layout/list1"/>
    <dgm:cxn modelId="{7B1BE82E-9100-4E2C-A5CE-87144E82BEBB}" type="presParOf" srcId="{27E27D40-B9BE-4946-BEE7-696068CB53D6}" destId="{AEE943C4-BE2C-498F-B746-31080850F21C}" srcOrd="9" destOrd="0" presId="urn:microsoft.com/office/officeart/2005/8/layout/list1"/>
    <dgm:cxn modelId="{B4B4A73F-C6BC-49F4-B99E-945033904F55}" type="presParOf" srcId="{27E27D40-B9BE-4946-BEE7-696068CB53D6}" destId="{CADCC86C-154E-4180-8ECE-255971354818}" srcOrd="10" destOrd="0" presId="urn:microsoft.com/office/officeart/2005/8/layout/list1"/>
    <dgm:cxn modelId="{8659C139-1C2D-44D6-BFD4-F34B568D524C}" type="presParOf" srcId="{27E27D40-B9BE-4946-BEE7-696068CB53D6}" destId="{6CBBD347-A4C6-4D4E-9216-B114B3BAC969}" srcOrd="11" destOrd="0" presId="urn:microsoft.com/office/officeart/2005/8/layout/list1"/>
    <dgm:cxn modelId="{91FBC023-B246-4184-B936-EAE6ED236D58}" type="presParOf" srcId="{27E27D40-B9BE-4946-BEE7-696068CB53D6}" destId="{7CD2A498-ACB5-4998-A907-22278E6427B6}" srcOrd="12" destOrd="0" presId="urn:microsoft.com/office/officeart/2005/8/layout/list1"/>
    <dgm:cxn modelId="{D914D438-1EF3-40DC-8E4C-53C1F63C7380}" type="presParOf" srcId="{7CD2A498-ACB5-4998-A907-22278E6427B6}" destId="{FAA2CFAE-F6D8-47C7-9CC6-7319164CA9CC}" srcOrd="0" destOrd="0" presId="urn:microsoft.com/office/officeart/2005/8/layout/list1"/>
    <dgm:cxn modelId="{768C0712-3889-423C-BECA-C7DDE394984A}" type="presParOf" srcId="{7CD2A498-ACB5-4998-A907-22278E6427B6}" destId="{77DCA197-F98D-41A4-9EB5-D89EBDDC96C2}" srcOrd="1" destOrd="0" presId="urn:microsoft.com/office/officeart/2005/8/layout/list1"/>
    <dgm:cxn modelId="{A5365E34-EF54-4C08-B09E-F216AFE9FA41}" type="presParOf" srcId="{27E27D40-B9BE-4946-BEE7-696068CB53D6}" destId="{F4D44143-DDA4-422F-A6DD-3A50132EFF21}" srcOrd="13" destOrd="0" presId="urn:microsoft.com/office/officeart/2005/8/layout/list1"/>
    <dgm:cxn modelId="{DAC3FD42-39CE-4D22-BCC0-8E0BD0AA4A36}" type="presParOf" srcId="{27E27D40-B9BE-4946-BEE7-696068CB53D6}" destId="{F1B55F16-AE6B-4886-A0A6-9E3C41B49116}" srcOrd="14" destOrd="0" presId="urn:microsoft.com/office/officeart/2005/8/layout/list1"/>
    <dgm:cxn modelId="{B262F586-8328-46CF-9A41-3CE90B38F50A}" type="presParOf" srcId="{27E27D40-B9BE-4946-BEE7-696068CB53D6}" destId="{4EA00C8F-7939-4BCC-8F4B-7274B9AD7109}" srcOrd="15" destOrd="0" presId="urn:microsoft.com/office/officeart/2005/8/layout/list1"/>
    <dgm:cxn modelId="{E0F65111-3FCA-4299-ACD4-775F5B414A76}" type="presParOf" srcId="{27E27D40-B9BE-4946-BEE7-696068CB53D6}" destId="{3833FFC7-E28D-4701-931F-E223FF422E64}" srcOrd="16" destOrd="0" presId="urn:microsoft.com/office/officeart/2005/8/layout/list1"/>
    <dgm:cxn modelId="{F016740B-CDAF-4DAB-BC44-386028E7ADFC}" type="presParOf" srcId="{3833FFC7-E28D-4701-931F-E223FF422E64}" destId="{AA992143-16C6-4EAD-B9A8-27AF430FB1A4}" srcOrd="0" destOrd="0" presId="urn:microsoft.com/office/officeart/2005/8/layout/list1"/>
    <dgm:cxn modelId="{1685C1A0-6363-45DF-9EEC-073D53A16707}" type="presParOf" srcId="{3833FFC7-E28D-4701-931F-E223FF422E64}" destId="{517153B1-3C21-4D16-A7FF-7CB19CA677E2}" srcOrd="1" destOrd="0" presId="urn:microsoft.com/office/officeart/2005/8/layout/list1"/>
    <dgm:cxn modelId="{6D2BDC22-F4A5-47B4-88C5-9BD09B3FCF63}" type="presParOf" srcId="{27E27D40-B9BE-4946-BEE7-696068CB53D6}" destId="{3464A5B7-101C-4B8B-A367-9BAF08914D3D}" srcOrd="17" destOrd="0" presId="urn:microsoft.com/office/officeart/2005/8/layout/list1"/>
    <dgm:cxn modelId="{85B33125-6AC7-4480-BDEE-B7E402CEF91E}" type="presParOf" srcId="{27E27D40-B9BE-4946-BEE7-696068CB53D6}" destId="{D7CD52B5-B138-433D-BF9A-E7739B764037}" srcOrd="18" destOrd="0" presId="urn:microsoft.com/office/officeart/2005/8/layout/list1"/>
    <dgm:cxn modelId="{6BA56692-6CC1-40EB-9696-7B986567A720}" type="presParOf" srcId="{27E27D40-B9BE-4946-BEE7-696068CB53D6}" destId="{EAC2E4AB-495A-42AA-AA11-995AAD4D6988}" srcOrd="19" destOrd="0" presId="urn:microsoft.com/office/officeart/2005/8/layout/list1"/>
    <dgm:cxn modelId="{32E3EDEF-6750-435F-BFA5-A5AECFB379AF}" type="presParOf" srcId="{27E27D40-B9BE-4946-BEE7-696068CB53D6}" destId="{E2547623-A41C-4F28-BEE9-A34C02F725CD}" srcOrd="20" destOrd="0" presId="urn:microsoft.com/office/officeart/2005/8/layout/list1"/>
    <dgm:cxn modelId="{12C2C82B-B206-402D-BE7E-3D265B6B8EEA}" type="presParOf" srcId="{E2547623-A41C-4F28-BEE9-A34C02F725CD}" destId="{02904CFB-D85F-4CC5-ADFE-B784DD553F3B}" srcOrd="0" destOrd="0" presId="urn:microsoft.com/office/officeart/2005/8/layout/list1"/>
    <dgm:cxn modelId="{EC1CBB69-B7AF-4A73-87B7-0639F9932B3F}" type="presParOf" srcId="{E2547623-A41C-4F28-BEE9-A34C02F725CD}" destId="{3CE174B4-1E29-4D2F-BA6B-4DC9AB27FEF4}" srcOrd="1" destOrd="0" presId="urn:microsoft.com/office/officeart/2005/8/layout/list1"/>
    <dgm:cxn modelId="{FE014E2A-88F9-44C6-8170-001F37312C21}" type="presParOf" srcId="{27E27D40-B9BE-4946-BEE7-696068CB53D6}" destId="{794E032E-C309-4A76-B792-F9124D460340}" srcOrd="21" destOrd="0" presId="urn:microsoft.com/office/officeart/2005/8/layout/list1"/>
    <dgm:cxn modelId="{DE31AC4A-8195-4EB4-9DC9-901E861DD70D}" type="presParOf" srcId="{27E27D40-B9BE-4946-BEE7-696068CB53D6}" destId="{D099CE50-7622-4857-822E-BD5D523E23AB}" srcOrd="22" destOrd="0" presId="urn:microsoft.com/office/officeart/2005/8/layout/list1"/>
    <dgm:cxn modelId="{B9A4FE85-75EC-459E-A25F-0FF7262164F5}" type="presParOf" srcId="{27E27D40-B9BE-4946-BEE7-696068CB53D6}" destId="{0EC4D7CB-ECA1-49F1-B4AA-6F406646A1E5}" srcOrd="23" destOrd="0" presId="urn:microsoft.com/office/officeart/2005/8/layout/list1"/>
    <dgm:cxn modelId="{FE6D4A82-67BF-45B6-8D6C-095CF347FCA6}" type="presParOf" srcId="{27E27D40-B9BE-4946-BEE7-696068CB53D6}" destId="{F86174AF-E07B-452B-A70C-C358251E534A}" srcOrd="24" destOrd="0" presId="urn:microsoft.com/office/officeart/2005/8/layout/list1"/>
    <dgm:cxn modelId="{2FF26B42-9429-4EC9-9F5D-DA14A5864BE3}" type="presParOf" srcId="{F86174AF-E07B-452B-A70C-C358251E534A}" destId="{CEB8CEDA-E028-49EB-B0A2-35A95114DD0F}" srcOrd="0" destOrd="0" presId="urn:microsoft.com/office/officeart/2005/8/layout/list1"/>
    <dgm:cxn modelId="{D0A3DA0E-98A0-4EE7-A2AA-C4075BE89859}" type="presParOf" srcId="{F86174AF-E07B-452B-A70C-C358251E534A}" destId="{97AB3AEB-C6FB-45C7-BBF4-CCBDDB74D3F5}" srcOrd="1" destOrd="0" presId="urn:microsoft.com/office/officeart/2005/8/layout/list1"/>
    <dgm:cxn modelId="{8649DD03-3441-4CE6-9D2F-A265217542AC}" type="presParOf" srcId="{27E27D40-B9BE-4946-BEE7-696068CB53D6}" destId="{4425B3CA-36A1-472F-8683-867B9310A3CB}" srcOrd="25" destOrd="0" presId="urn:microsoft.com/office/officeart/2005/8/layout/list1"/>
    <dgm:cxn modelId="{221EBF06-3A69-4E81-8DB7-6BB41F3061FC}" type="presParOf" srcId="{27E27D40-B9BE-4946-BEE7-696068CB53D6}" destId="{45D479C3-16C1-4714-B2E5-8742076B729E}" srcOrd="26" destOrd="0" presId="urn:microsoft.com/office/officeart/2005/8/layout/list1"/>
    <dgm:cxn modelId="{1D640952-3773-4618-BFF3-CE80E234E436}" type="presParOf" srcId="{27E27D40-B9BE-4946-BEE7-696068CB53D6}" destId="{B863804B-C8ED-4D94-894A-00287B31B2AA}" srcOrd="27" destOrd="0" presId="urn:microsoft.com/office/officeart/2005/8/layout/list1"/>
    <dgm:cxn modelId="{3338A7AA-2EEB-43C0-8996-1B2B3674D370}" type="presParOf" srcId="{27E27D40-B9BE-4946-BEE7-696068CB53D6}" destId="{6A12C161-E0DB-4CFB-8826-0C0FF4428C19}" srcOrd="28" destOrd="0" presId="urn:microsoft.com/office/officeart/2005/8/layout/list1"/>
    <dgm:cxn modelId="{FC9F6CFA-15C7-4B79-9025-85057F110A65}" type="presParOf" srcId="{6A12C161-E0DB-4CFB-8826-0C0FF4428C19}" destId="{DD33EC03-71CF-4132-9848-F60AD7EF7A04}" srcOrd="0" destOrd="0" presId="urn:microsoft.com/office/officeart/2005/8/layout/list1"/>
    <dgm:cxn modelId="{43217D8F-F17F-4724-AE5C-AFC015808138}" type="presParOf" srcId="{6A12C161-E0DB-4CFB-8826-0C0FF4428C19}" destId="{9230CAC0-0853-4FB3-825B-6D9EDE98D12F}" srcOrd="1" destOrd="0" presId="urn:microsoft.com/office/officeart/2005/8/layout/list1"/>
    <dgm:cxn modelId="{71E66D60-8830-4D9C-B549-1895DCA54F66}" type="presParOf" srcId="{27E27D40-B9BE-4946-BEE7-696068CB53D6}" destId="{8DA2EEBB-FDAA-466B-A9E2-FBAE56CD7188}" srcOrd="29" destOrd="0" presId="urn:microsoft.com/office/officeart/2005/8/layout/list1"/>
    <dgm:cxn modelId="{9F406A50-3D96-42F9-9B74-82AFDE61E9AA}" type="presParOf" srcId="{27E27D40-B9BE-4946-BEE7-696068CB53D6}" destId="{7C314987-2BA0-402E-A1CE-8639BF15092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15BF3-E7E1-4455-8808-6309503520CC}">
      <dsp:nvSpPr>
        <dsp:cNvPr id="0" name=""/>
        <dsp:cNvSpPr/>
      </dsp:nvSpPr>
      <dsp:spPr>
        <a:xfrm>
          <a:off x="0" y="223129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36C3FA-509A-4041-B843-CBF6829452FD}">
      <dsp:nvSpPr>
        <dsp:cNvPr id="0" name=""/>
        <dsp:cNvSpPr/>
      </dsp:nvSpPr>
      <dsp:spPr>
        <a:xfrm>
          <a:off x="1054762" y="66389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400"/>
            <a:buFont typeface="Wingdings" panose="05000000000000000000" pitchFamily="2" charset="2"/>
            <a:buNone/>
          </a:pPr>
          <a:r>
            <a:rPr lang="he-IL" sz="1400" b="1" kern="1200" dirty="0" err="1">
              <a:solidFill>
                <a:schemeClr val="tx1"/>
              </a:solidFill>
            </a:rPr>
            <a:t>הכל</a:t>
          </a:r>
          <a:r>
            <a:rPr lang="he-IL" sz="1400" b="1" kern="1200" dirty="0">
              <a:solidFill>
                <a:schemeClr val="tx1"/>
              </a:solidFill>
            </a:rPr>
            <a:t> (כמעט) באנגלית!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071060" y="82687"/>
        <a:ext cx="4999496" cy="301264"/>
      </dsp:txXfrm>
    </dsp:sp>
    <dsp:sp modelId="{4E84FAB4-8EA4-4BEB-A570-57C06D23A633}">
      <dsp:nvSpPr>
        <dsp:cNvPr id="0" name=""/>
        <dsp:cNvSpPr/>
      </dsp:nvSpPr>
      <dsp:spPr>
        <a:xfrm>
          <a:off x="0" y="747070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15427"/>
              <a:satOff val="6313"/>
              <a:lumOff val="101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6B8BC4-DF02-4115-90C7-7B9C2FC087FA}">
      <dsp:nvSpPr>
        <dsp:cNvPr id="0" name=""/>
        <dsp:cNvSpPr/>
      </dsp:nvSpPr>
      <dsp:spPr>
        <a:xfrm>
          <a:off x="1054762" y="590329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5427"/>
                <a:satOff val="6313"/>
                <a:lumOff val="1019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15427"/>
                <a:satOff val="6313"/>
                <a:lumOff val="1019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>
              <a:solidFill>
                <a:schemeClr val="tx1"/>
              </a:solidFill>
            </a:rPr>
            <a:t>שימוש ב </a:t>
          </a:r>
          <a:r>
            <a:rPr lang="en-US" sz="1400" b="1" kern="1200" dirty="0">
              <a:solidFill>
                <a:schemeClr val="tx1"/>
              </a:solidFill>
            </a:rPr>
            <a:t>US CORE</a:t>
          </a:r>
          <a:r>
            <a:rPr lang="he-IL" sz="1400" b="1" kern="1200" dirty="0">
              <a:solidFill>
                <a:schemeClr val="tx1"/>
              </a:solidFill>
            </a:rPr>
            <a:t> כבסיס</a:t>
          </a:r>
        </a:p>
      </dsp:txBody>
      <dsp:txXfrm>
        <a:off x="1071060" y="606627"/>
        <a:ext cx="4999496" cy="301264"/>
      </dsp:txXfrm>
    </dsp:sp>
    <dsp:sp modelId="{CADCC86C-154E-4180-8ECE-255971354818}">
      <dsp:nvSpPr>
        <dsp:cNvPr id="0" name=""/>
        <dsp:cNvSpPr/>
      </dsp:nvSpPr>
      <dsp:spPr>
        <a:xfrm>
          <a:off x="0" y="1271010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30853"/>
              <a:satOff val="12626"/>
              <a:lumOff val="203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8D34F9-CF87-442C-BF62-A01F2D425EF5}">
      <dsp:nvSpPr>
        <dsp:cNvPr id="0" name=""/>
        <dsp:cNvSpPr/>
      </dsp:nvSpPr>
      <dsp:spPr>
        <a:xfrm>
          <a:off x="1054762" y="1114270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30853"/>
                <a:satOff val="12626"/>
                <a:lumOff val="203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30853"/>
                <a:satOff val="12626"/>
                <a:lumOff val="203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>
              <a:solidFill>
                <a:schemeClr val="tx1"/>
              </a:solidFill>
            </a:rPr>
            <a:t>סקירה רוחבית של ארצות אחרות לכל </a:t>
          </a:r>
          <a:r>
            <a:rPr lang="en-US" sz="1400" b="1" kern="1200" dirty="0">
              <a:solidFill>
                <a:schemeClr val="tx1"/>
              </a:solidFill>
            </a:rPr>
            <a:t>RESOURCE</a:t>
          </a:r>
          <a:r>
            <a:rPr lang="he-IL" sz="1400" b="1" kern="1200" dirty="0">
              <a:solidFill>
                <a:schemeClr val="tx1"/>
              </a:solidFill>
            </a:rPr>
            <a:t> </a:t>
          </a:r>
        </a:p>
      </dsp:txBody>
      <dsp:txXfrm>
        <a:off x="1071060" y="1130568"/>
        <a:ext cx="4999496" cy="301264"/>
      </dsp:txXfrm>
    </dsp:sp>
    <dsp:sp modelId="{F1B55F16-AE6B-4886-A0A6-9E3C41B49116}">
      <dsp:nvSpPr>
        <dsp:cNvPr id="0" name=""/>
        <dsp:cNvSpPr/>
      </dsp:nvSpPr>
      <dsp:spPr>
        <a:xfrm>
          <a:off x="0" y="1794951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46280"/>
              <a:satOff val="18938"/>
              <a:lumOff val="305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DCA197-F98D-41A4-9EB5-D89EBDDC96C2}">
      <dsp:nvSpPr>
        <dsp:cNvPr id="0" name=""/>
        <dsp:cNvSpPr/>
      </dsp:nvSpPr>
      <dsp:spPr>
        <a:xfrm>
          <a:off x="1054762" y="1638210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46280"/>
                <a:satOff val="18938"/>
                <a:lumOff val="305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46280"/>
                <a:satOff val="18938"/>
                <a:lumOff val="305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>
              <a:solidFill>
                <a:schemeClr val="tx1"/>
              </a:solidFill>
            </a:rPr>
            <a:t>ניהול ושימור ידע - כלים, לינקים, פרופילים , דוגמאות 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1071060" y="1654508"/>
        <a:ext cx="4999496" cy="301264"/>
      </dsp:txXfrm>
    </dsp:sp>
    <dsp:sp modelId="{D7CD52B5-B138-433D-BF9A-E7739B764037}">
      <dsp:nvSpPr>
        <dsp:cNvPr id="0" name=""/>
        <dsp:cNvSpPr/>
      </dsp:nvSpPr>
      <dsp:spPr>
        <a:xfrm>
          <a:off x="0" y="2318892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61707"/>
              <a:satOff val="25251"/>
              <a:lumOff val="407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7153B1-3C21-4D16-A7FF-7CB19CA677E2}">
      <dsp:nvSpPr>
        <dsp:cNvPr id="0" name=""/>
        <dsp:cNvSpPr/>
      </dsp:nvSpPr>
      <dsp:spPr>
        <a:xfrm>
          <a:off x="1054762" y="2162151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461707"/>
                <a:satOff val="25251"/>
                <a:lumOff val="4077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461707"/>
                <a:satOff val="25251"/>
                <a:lumOff val="4077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>
              <a:solidFill>
                <a:schemeClr val="tx1"/>
              </a:solidFill>
            </a:rPr>
            <a:t>מאגר שאלות ותשובות</a:t>
          </a:r>
        </a:p>
      </dsp:txBody>
      <dsp:txXfrm>
        <a:off x="1071060" y="2178449"/>
        <a:ext cx="4999496" cy="301264"/>
      </dsp:txXfrm>
    </dsp:sp>
    <dsp:sp modelId="{D099CE50-7622-4857-822E-BD5D523E23AB}">
      <dsp:nvSpPr>
        <dsp:cNvPr id="0" name=""/>
        <dsp:cNvSpPr/>
      </dsp:nvSpPr>
      <dsp:spPr>
        <a:xfrm>
          <a:off x="0" y="2842832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46280"/>
              <a:satOff val="18938"/>
              <a:lumOff val="305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E174B4-1E29-4D2F-BA6B-4DC9AB27FEF4}">
      <dsp:nvSpPr>
        <dsp:cNvPr id="0" name=""/>
        <dsp:cNvSpPr/>
      </dsp:nvSpPr>
      <dsp:spPr>
        <a:xfrm>
          <a:off x="1054762" y="2686092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46280"/>
                <a:satOff val="18938"/>
                <a:lumOff val="305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46280"/>
                <a:satOff val="18938"/>
                <a:lumOff val="305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>
              <a:solidFill>
                <a:schemeClr val="tx1"/>
              </a:solidFill>
            </a:rPr>
            <a:t>עדיפות ל </a:t>
          </a:r>
          <a:r>
            <a:rPr lang="en-US" sz="1400" b="1" kern="1200" dirty="0">
              <a:solidFill>
                <a:schemeClr val="tx1"/>
              </a:solidFill>
            </a:rPr>
            <a:t> REUSE </a:t>
          </a:r>
          <a:r>
            <a:rPr lang="he-IL" sz="1400" b="1" kern="1200" dirty="0">
              <a:solidFill>
                <a:schemeClr val="tx1"/>
              </a:solidFill>
            </a:rPr>
            <a:t>והימנעות מ </a:t>
          </a:r>
          <a:r>
            <a:rPr lang="en-US" sz="1400" b="1" kern="1200" dirty="0">
              <a:solidFill>
                <a:schemeClr val="tx1"/>
              </a:solidFill>
            </a:rPr>
            <a:t>EXTENSIONS </a:t>
          </a:r>
        </a:p>
      </dsp:txBody>
      <dsp:txXfrm>
        <a:off x="1071060" y="2702390"/>
        <a:ext cx="4999496" cy="301264"/>
      </dsp:txXfrm>
    </dsp:sp>
    <dsp:sp modelId="{45D479C3-16C1-4714-B2E5-8742076B729E}">
      <dsp:nvSpPr>
        <dsp:cNvPr id="0" name=""/>
        <dsp:cNvSpPr/>
      </dsp:nvSpPr>
      <dsp:spPr>
        <a:xfrm>
          <a:off x="0" y="3366773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30853"/>
              <a:satOff val="12626"/>
              <a:lumOff val="203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AB3AEB-C6FB-45C7-BBF4-CCBDDB74D3F5}">
      <dsp:nvSpPr>
        <dsp:cNvPr id="0" name=""/>
        <dsp:cNvSpPr/>
      </dsp:nvSpPr>
      <dsp:spPr>
        <a:xfrm>
          <a:off x="1054762" y="3210032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30853"/>
                <a:satOff val="12626"/>
                <a:lumOff val="203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30853"/>
                <a:satOff val="12626"/>
                <a:lumOff val="203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b="1" kern="1200" dirty="0">
              <a:solidFill>
                <a:schemeClr val="tx1"/>
              </a:solidFill>
            </a:rPr>
            <a:t>עדיפות לשימוש ב </a:t>
          </a:r>
          <a:r>
            <a:rPr lang="en-US" sz="1400" b="1" kern="1200" dirty="0">
              <a:solidFill>
                <a:schemeClr val="tx1"/>
              </a:solidFill>
            </a:rPr>
            <a:t>CODE SYSTEM  </a:t>
          </a:r>
          <a:r>
            <a:rPr lang="he-IL" sz="1400" b="1" kern="1200" dirty="0">
              <a:solidFill>
                <a:schemeClr val="tx1"/>
              </a:solidFill>
            </a:rPr>
            <a:t> קיימים</a:t>
          </a:r>
        </a:p>
      </dsp:txBody>
      <dsp:txXfrm>
        <a:off x="1071060" y="3226330"/>
        <a:ext cx="4999496" cy="301264"/>
      </dsp:txXfrm>
    </dsp:sp>
    <dsp:sp modelId="{7C314987-2BA0-402E-A1CE-8639BF150920}">
      <dsp:nvSpPr>
        <dsp:cNvPr id="0" name=""/>
        <dsp:cNvSpPr/>
      </dsp:nvSpPr>
      <dsp:spPr>
        <a:xfrm>
          <a:off x="0" y="3890713"/>
          <a:ext cx="6407216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15427"/>
              <a:satOff val="6313"/>
              <a:lumOff val="101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30CAC0-0853-4FB3-825B-6D9EDE98D12F}">
      <dsp:nvSpPr>
        <dsp:cNvPr id="0" name=""/>
        <dsp:cNvSpPr/>
      </dsp:nvSpPr>
      <dsp:spPr>
        <a:xfrm>
          <a:off x="1054762" y="3733973"/>
          <a:ext cx="5032092" cy="3338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15427"/>
                <a:satOff val="6313"/>
                <a:lumOff val="1019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15427"/>
                <a:satOff val="6313"/>
                <a:lumOff val="1019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9524" tIns="0" rIns="169524" bIns="0" numCol="1" spcCol="1270" anchor="ctr" anchorCtr="0">
          <a:noAutofit/>
        </a:bodyPr>
        <a:lstStyle/>
        <a:p>
          <a:pPr marL="0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1400" b="1" kern="1200" dirty="0">
              <a:solidFill>
                <a:schemeClr val="tx1"/>
              </a:solidFill>
            </a:rPr>
            <a:t>הימנעות מ"מקרי קצה</a:t>
          </a:r>
          <a:r>
            <a:rPr lang="he-IL" sz="1400" b="1" kern="1200" dirty="0">
              <a:solidFill>
                <a:schemeClr val="tx1"/>
              </a:solidFill>
            </a:rPr>
            <a:t>" </a:t>
          </a:r>
          <a:r>
            <a:rPr lang="en" sz="1400" b="1" kern="1200" dirty="0">
              <a:solidFill>
                <a:schemeClr val="tx1"/>
              </a:solidFill>
            </a:rPr>
            <a:t>ואימוץ המקרים העיקריים - פרטו 80-20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071060" y="3750271"/>
        <a:ext cx="4999496" cy="30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4097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5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013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bd6b46c0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bd6b46c04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§"/>
            </a:pPr>
            <a:r>
              <a:rPr lang="he-IL" sz="2400" dirty="0">
                <a:solidFill>
                  <a:srgbClr val="000000"/>
                </a:solidFill>
              </a:rPr>
              <a:t>תוך כדי התהליך - בניית בסיס ידע אחוד אשר הולך ונבנה וכולל: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כלים וקישורים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שאלות ותשובות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פרופילים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תרחישים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מערכות קידוד</a:t>
            </a:r>
          </a:p>
          <a:p>
            <a:pPr lvl="1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</a:pPr>
            <a:r>
              <a:rPr lang="he-IL" sz="1800" dirty="0">
                <a:solidFill>
                  <a:srgbClr val="000000"/>
                </a:solidFill>
              </a:rPr>
              <a:t>דוגמאות </a:t>
            </a:r>
          </a:p>
        </p:txBody>
      </p:sp>
    </p:spTree>
    <p:extLst>
      <p:ext uri="{BB962C8B-B14F-4D97-AF65-F5344CB8AC3E}">
        <p14:creationId xmlns:p14="http://schemas.microsoft.com/office/powerpoint/2010/main" val="163577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bd55342a6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bd55342a6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אפשר להוסיף דוגמאות ל code systems שהשתמשנו?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1388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8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7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7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30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bb9a03e35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bb9a03e35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כתבתי על זה באחד השקפים הקודמים- מציעה לכלול את הראשון ואת האחרים, אם בכלל, אז נשים בשקף נפרד ונציין שזה תלוי use cases.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203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r" rtl="1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63" y="4657725"/>
            <a:ext cx="8553450" cy="485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תמונה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358" y="4657725"/>
            <a:ext cx="8553450" cy="485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358" y="4657725"/>
            <a:ext cx="8553450" cy="485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hyperlink" Target="https://simplifier.net/israelicoremoh/israelhmo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ractitioners.health.gov.il/nurses" TargetMode="External"/><Relationship Id="rId4" Type="http://schemas.openxmlformats.org/officeDocument/2006/relationships/hyperlink" Target="http://practitioners.health.gov.il/practitioner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558sKFG7O6PZjQxV53aSHFtLeqa7qOK7ny2SvfGItAk/edit#gid=84841576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45025" y="13811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</a:endParaRPr>
          </a:p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6700" dirty="0">
                <a:solidFill>
                  <a:srgbClr val="0070C0"/>
                </a:solidFill>
              </a:rPr>
              <a:t>קהילת</a:t>
            </a:r>
            <a:endParaRPr dirty="0">
              <a:solidFill>
                <a:srgbClr val="0070C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2060"/>
                </a:solidFill>
              </a:rPr>
              <a:t> </a:t>
            </a:r>
            <a:endParaRPr dirty="0">
              <a:solidFill>
                <a:srgbClr val="00206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3426" y="98571"/>
            <a:ext cx="2377458" cy="57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87E3E9B-DAA5-4DB2-BD70-68BBD59B6B62}"/>
              </a:ext>
            </a:extLst>
          </p:cNvPr>
          <p:cNvGrpSpPr/>
          <p:nvPr/>
        </p:nvGrpSpPr>
        <p:grpSpPr>
          <a:xfrm>
            <a:off x="311700" y="192493"/>
            <a:ext cx="2961685" cy="452168"/>
            <a:chOff x="647363" y="313025"/>
            <a:chExt cx="3327261" cy="597201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7363" y="313025"/>
              <a:ext cx="1965862" cy="572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729534" y="337525"/>
              <a:ext cx="550441" cy="572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424183" y="337525"/>
              <a:ext cx="550441" cy="57270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" name="Picture 18">
            <a:extLst>
              <a:ext uri="{FF2B5EF4-FFF2-40B4-BE49-F238E27FC236}">
                <a16:creationId xmlns:a16="http://schemas.microsoft.com/office/drawing/2014/main" id="{4EF86AAB-4F48-412A-930C-4D14AFFF84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63" y="2697601"/>
            <a:ext cx="4036414" cy="736124"/>
          </a:xfrm>
          <a:prstGeom prst="rect">
            <a:avLst/>
          </a:prstGeom>
        </p:spPr>
      </p:pic>
      <p:pic>
        <p:nvPicPr>
          <p:cNvPr id="11" name="Picture 16">
            <a:extLst>
              <a:ext uri="{FF2B5EF4-FFF2-40B4-BE49-F238E27FC236}">
                <a16:creationId xmlns:a16="http://schemas.microsoft.com/office/drawing/2014/main" id="{E5EC4F83-2F88-47B9-AF1F-A8ED49D176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1" y="4334123"/>
            <a:ext cx="9142839" cy="7398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2746-3E0F-4FEB-8AA0-27A5401F2F5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r"/>
            <a:r>
              <a:rPr lang="he-IL" dirty="0">
                <a:solidFill>
                  <a:srgbClr val="002060"/>
                </a:solidFill>
              </a:rPr>
              <a:t>סטטוס – ספרינט 1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B6E6A2-6351-4BB6-BA44-C9A43BE44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50" y="1786352"/>
            <a:ext cx="8832300" cy="220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76E1-3A4C-4E66-81E9-63B5089B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50" y="1925"/>
            <a:ext cx="8520600" cy="57270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ספרינט 1:  פברואר – אפריל 2021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FD36E-5DC1-4079-A852-CBEAD9AD99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47BFA-B38A-4202-9C7C-F3F61C399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2475"/>
            <a:ext cx="9144000" cy="3864000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C8158-F0BF-4BE9-9CE7-E634ACD4DACF}"/>
              </a:ext>
            </a:extLst>
          </p:cNvPr>
          <p:cNvSpPr/>
          <p:nvPr/>
        </p:nvSpPr>
        <p:spPr>
          <a:xfrm>
            <a:off x="3331252" y="1797212"/>
            <a:ext cx="885825" cy="6667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B490E6-B112-4931-8B24-34FD8112081C}"/>
              </a:ext>
            </a:extLst>
          </p:cNvPr>
          <p:cNvSpPr txBox="1">
            <a:spLocks/>
          </p:cNvSpPr>
          <p:nvPr/>
        </p:nvSpPr>
        <p:spPr>
          <a:xfrm>
            <a:off x="311700" y="54375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he-IL" sz="1800" dirty="0">
                <a:solidFill>
                  <a:srgbClr val="002060"/>
                </a:solidFill>
              </a:rPr>
              <a:t>יישום ב</a:t>
            </a:r>
            <a:r>
              <a:rPr lang="en-US" sz="1800" dirty="0" err="1">
                <a:solidFill>
                  <a:srgbClr val="002060"/>
                </a:solidFill>
              </a:rPr>
              <a:t>Simplifier.Net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8" name="Picture 18">
            <a:extLst>
              <a:ext uri="{FF2B5EF4-FFF2-40B4-BE49-F238E27FC236}">
                <a16:creationId xmlns:a16="http://schemas.microsoft.com/office/drawing/2014/main" id="{4EF86AAB-4F48-412A-930C-4D14AFFF8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00" y="2033919"/>
            <a:ext cx="4036414" cy="73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2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007D-FABC-4FD3-B2AE-073BD3DA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הפרופילים (</a:t>
            </a:r>
            <a:r>
              <a:rPr lang="en-US" dirty="0"/>
              <a:t>Profiles </a:t>
            </a:r>
            <a:r>
              <a:rPr lang="he-IL" dirty="0"/>
              <a:t>)</a:t>
            </a:r>
            <a:r>
              <a:rPr lang="en-US" dirty="0"/>
              <a:t> </a:t>
            </a:r>
            <a:r>
              <a:rPr lang="he-IL" dirty="0"/>
              <a:t>שהגדרנו בספרינט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A405A-960E-4BDF-B728-BA71180ED4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Patient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Location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Organization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Practitioner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Practitioner Role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Address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C33BB9-D9B6-4830-B84F-270F2395B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36" y="1017725"/>
            <a:ext cx="4172564" cy="3979984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6410C75-A2C9-4CE8-9D1A-F5389009358C}"/>
              </a:ext>
            </a:extLst>
          </p:cNvPr>
          <p:cNvSpPr/>
          <p:nvPr/>
        </p:nvSpPr>
        <p:spPr>
          <a:xfrm rot="10800000">
            <a:off x="4886325" y="2437000"/>
            <a:ext cx="876300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30DB-B24D-4D11-ADB2-D3FE9534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Patient</a:t>
            </a:r>
            <a:r>
              <a:rPr lang="en-US" dirty="0">
                <a:solidFill>
                  <a:srgbClr val="002060"/>
                </a:solidFill>
              </a:rPr>
              <a:t> 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-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Identifier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2A26E-7722-463D-890D-98CBF4DC2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Identification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0BBE81A-EA4E-4BC2-829D-29A44A697010}"/>
              </a:ext>
            </a:extLst>
          </p:cNvPr>
          <p:cNvSpPr txBox="1">
            <a:spLocks/>
          </p:cNvSpPr>
          <p:nvPr/>
        </p:nvSpPr>
        <p:spPr>
          <a:xfrm>
            <a:off x="-328863" y="1152475"/>
            <a:ext cx="9161163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e-IL" dirty="0">
                <a:solidFill>
                  <a:schemeClr val="tx1"/>
                </a:solidFill>
              </a:rPr>
              <a:t>כיצד נזהה מטופל?</a:t>
            </a:r>
          </a:p>
          <a:p>
            <a:pPr lvl="1" algn="r" rtl="1"/>
            <a:r>
              <a:rPr lang="he-IL" dirty="0">
                <a:solidFill>
                  <a:schemeClr val="tx1"/>
                </a:solidFill>
              </a:rPr>
              <a:t>לכל </a:t>
            </a:r>
            <a:r>
              <a:rPr lang="en-US" dirty="0">
                <a:solidFill>
                  <a:schemeClr val="tx1"/>
                </a:solidFill>
              </a:rPr>
              <a:t>CORE </a:t>
            </a:r>
            <a:r>
              <a:rPr lang="he-IL" dirty="0">
                <a:solidFill>
                  <a:schemeClr val="tx1"/>
                </a:solidFill>
              </a:rPr>
              <a:t>  בעולם יש דרך אחרת לייצג מטופל  :</a:t>
            </a: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בריטניה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NHSNumber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קנדה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he-IL" dirty="0">
                <a:solidFill>
                  <a:schemeClr val="tx1"/>
                </a:solidFill>
              </a:rPr>
              <a:t> דרכון (קנדי בלבד) </a:t>
            </a: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גרמניה- מספר ביטוח הבריאות </a:t>
            </a:r>
          </a:p>
          <a:p>
            <a:pPr lvl="1" algn="r" rtl="1"/>
            <a:endParaRPr lang="en-US" dirty="0">
              <a:solidFill>
                <a:schemeClr val="tx1"/>
              </a:solidFill>
            </a:endParaRPr>
          </a:p>
          <a:p>
            <a:pPr lvl="1" algn="r" rtl="1"/>
            <a:r>
              <a:rPr lang="he-IL" dirty="0">
                <a:solidFill>
                  <a:schemeClr val="tx1"/>
                </a:solidFill>
              </a:rPr>
              <a:t>פרופיל ישראלי – מטופל יזוהה ע"י</a:t>
            </a:r>
            <a:endParaRPr lang="en-US" dirty="0">
              <a:solidFill>
                <a:schemeClr val="tx1"/>
              </a:solidFill>
            </a:endParaRP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ת.ז. ישראלית  (</a:t>
            </a:r>
            <a:r>
              <a:rPr lang="en-US" dirty="0">
                <a:solidFill>
                  <a:schemeClr val="tx1"/>
                </a:solidFill>
              </a:rPr>
              <a:t> (il-id</a:t>
            </a:r>
            <a:endParaRPr lang="he-IL" dirty="0">
              <a:solidFill>
                <a:schemeClr val="tx1"/>
              </a:solidFill>
            </a:endParaRP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ת.ז. פלסטינאית</a:t>
            </a:r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 err="1">
                <a:solidFill>
                  <a:schemeClr val="tx1"/>
                </a:solidFill>
              </a:rPr>
              <a:t>pna</a:t>
            </a:r>
            <a:r>
              <a:rPr lang="en-US" dirty="0">
                <a:solidFill>
                  <a:schemeClr val="tx1"/>
                </a:solidFill>
              </a:rPr>
              <a:t>-id)</a:t>
            </a:r>
            <a:endParaRPr lang="he-IL" dirty="0">
              <a:solidFill>
                <a:schemeClr val="tx1"/>
              </a:solidFill>
            </a:endParaRPr>
          </a:p>
          <a:p>
            <a:pPr lvl="2" algn="r" rtl="1"/>
            <a:r>
              <a:rPr lang="he-IL" dirty="0">
                <a:solidFill>
                  <a:schemeClr val="tx1"/>
                </a:solidFill>
              </a:rPr>
              <a:t>דרכון</a:t>
            </a:r>
            <a:r>
              <a:rPr lang="en-US" dirty="0">
                <a:solidFill>
                  <a:schemeClr val="tx1"/>
                </a:solidFill>
              </a:rPr>
              <a:t>   (</a:t>
            </a:r>
            <a:r>
              <a:rPr lang="en-US" dirty="0" err="1">
                <a:solidFill>
                  <a:schemeClr val="tx1"/>
                </a:solidFill>
              </a:rPr>
              <a:t>ppn</a:t>
            </a:r>
            <a:r>
              <a:rPr lang="en-US" dirty="0">
                <a:solidFill>
                  <a:schemeClr val="tx1"/>
                </a:solidFill>
              </a:rPr>
              <a:t>) </a:t>
            </a:r>
            <a:endParaRPr lang="he-IL" dirty="0">
              <a:solidFill>
                <a:schemeClr val="tx1"/>
              </a:solidFill>
            </a:endParaRPr>
          </a:p>
          <a:p>
            <a:pPr lvl="1" algn="r" rtl="1"/>
            <a:endParaRPr lang="he-IL" dirty="0">
              <a:solidFill>
                <a:schemeClr val="tx1"/>
              </a:solidFill>
            </a:endParaRPr>
          </a:p>
          <a:p>
            <a:pPr lvl="1"/>
            <a:endParaRPr lang="he-IL" dirty="0">
              <a:solidFill>
                <a:schemeClr val="tx1"/>
              </a:solidFill>
            </a:endParaRPr>
          </a:p>
          <a:p>
            <a:pPr lvl="1" algn="r" rtl="1"/>
            <a:endParaRPr lang="he-IL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72DBA4-D5E4-4C40-AE94-FD38A4B38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152475"/>
            <a:ext cx="3465847" cy="37447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1C2050-8C6F-49E1-8463-DF062A116BEB}"/>
              </a:ext>
            </a:extLst>
          </p:cNvPr>
          <p:cNvSpPr/>
          <p:nvPr/>
        </p:nvSpPr>
        <p:spPr>
          <a:xfrm>
            <a:off x="419100" y="1773314"/>
            <a:ext cx="1347537" cy="863266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1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723A2A-4F74-4887-9CA5-B70AAAA81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0" y="1087645"/>
            <a:ext cx="3523025" cy="31700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F4DA35-027D-40F6-990D-BEA58484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438425"/>
            <a:ext cx="9161163" cy="5727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>
                <a:solidFill>
                  <a:srgbClr val="002060"/>
                </a:solidFill>
              </a:rPr>
              <a:t>Israel Core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Patient</a:t>
            </a:r>
            <a:r>
              <a:rPr lang="en-US" sz="2400" dirty="0">
                <a:solidFill>
                  <a:srgbClr val="002060"/>
                </a:solidFill>
              </a:rPr>
              <a:t> Profile</a:t>
            </a:r>
            <a:r>
              <a:rPr lang="he-IL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he-IL" sz="2400" dirty="0">
                <a:solidFill>
                  <a:srgbClr val="002060"/>
                </a:solidFill>
              </a:rPr>
              <a:t>- 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Extensions 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7A370-21F7-407F-8994-BCA27554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10" y="1011125"/>
            <a:ext cx="9161163" cy="4055855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rgbClr val="002060"/>
                </a:solidFill>
              </a:rPr>
              <a:t>כיצד נייצג שיוך של המטופל לקופות חולים?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בדקנו בהרבה </a:t>
            </a:r>
            <a:r>
              <a:rPr lang="en-US" dirty="0">
                <a:solidFill>
                  <a:srgbClr val="002060"/>
                </a:solidFill>
              </a:rPr>
              <a:t>CORES</a:t>
            </a:r>
            <a:r>
              <a:rPr lang="he-IL" dirty="0">
                <a:solidFill>
                  <a:srgbClr val="002060"/>
                </a:solidFill>
              </a:rPr>
              <a:t> :</a:t>
            </a:r>
          </a:p>
          <a:p>
            <a:pPr lvl="2" algn="r" rtl="1"/>
            <a:r>
              <a:rPr lang="en-US" dirty="0">
                <a:solidFill>
                  <a:srgbClr val="002060"/>
                </a:solidFill>
              </a:rPr>
              <a:t>PAYERS</a:t>
            </a:r>
            <a:r>
              <a:rPr lang="he-IL" dirty="0">
                <a:solidFill>
                  <a:srgbClr val="002060"/>
                </a:solidFill>
              </a:rPr>
              <a:t> </a:t>
            </a:r>
          </a:p>
          <a:p>
            <a:pPr lvl="2" algn="r" rtl="1"/>
            <a:r>
              <a:rPr lang="en-US" dirty="0">
                <a:solidFill>
                  <a:srgbClr val="002060"/>
                </a:solidFill>
              </a:rPr>
              <a:t>PROVIDERS </a:t>
            </a:r>
            <a:r>
              <a:rPr lang="he-IL" dirty="0">
                <a:solidFill>
                  <a:srgbClr val="002060"/>
                </a:solidFill>
              </a:rPr>
              <a:t> 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בחלק מהמדינות ה </a:t>
            </a:r>
            <a:r>
              <a:rPr lang="en-US" dirty="0">
                <a:solidFill>
                  <a:srgbClr val="002060"/>
                </a:solidFill>
              </a:rPr>
              <a:t>PROVIDER</a:t>
            </a:r>
            <a:r>
              <a:rPr lang="he-IL" dirty="0">
                <a:solidFill>
                  <a:srgbClr val="002060"/>
                </a:solidFill>
              </a:rPr>
              <a:t> הוא המדינה ו ה</a:t>
            </a:r>
            <a:r>
              <a:rPr lang="en-US" dirty="0">
                <a:solidFill>
                  <a:srgbClr val="002060"/>
                </a:solidFill>
              </a:rPr>
              <a:t>PAYER</a:t>
            </a:r>
            <a:r>
              <a:rPr lang="he-IL" dirty="0">
                <a:solidFill>
                  <a:srgbClr val="002060"/>
                </a:solidFill>
              </a:rPr>
              <a:t> פרטיים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בחלק מהמדינות ה </a:t>
            </a:r>
            <a:r>
              <a:rPr lang="en-US" dirty="0">
                <a:solidFill>
                  <a:srgbClr val="002060"/>
                </a:solidFill>
              </a:rPr>
              <a:t>PAYER</a:t>
            </a:r>
            <a:r>
              <a:rPr lang="he-IL" dirty="0">
                <a:solidFill>
                  <a:srgbClr val="002060"/>
                </a:solidFill>
              </a:rPr>
              <a:t> הוא המדינה </a:t>
            </a:r>
            <a:r>
              <a:rPr lang="he-IL" dirty="0" err="1">
                <a:solidFill>
                  <a:srgbClr val="002060"/>
                </a:solidFill>
              </a:rPr>
              <a:t>וה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PROVIDER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הבנו שישראל ייחודית מאוד כיוון שה</a:t>
            </a:r>
            <a:r>
              <a:rPr lang="en-US" dirty="0">
                <a:solidFill>
                  <a:srgbClr val="002060"/>
                </a:solidFill>
              </a:rPr>
              <a:t>PAYER</a:t>
            </a:r>
            <a:r>
              <a:rPr lang="he-IL" dirty="0">
                <a:solidFill>
                  <a:srgbClr val="002060"/>
                </a:solidFill>
              </a:rPr>
              <a:t> הוא גם </a:t>
            </a:r>
            <a:r>
              <a:rPr lang="en-US" dirty="0">
                <a:solidFill>
                  <a:srgbClr val="002060"/>
                </a:solidFill>
              </a:rPr>
              <a:t>PROVIDRS</a:t>
            </a:r>
            <a:endParaRPr lang="he-IL" dirty="0">
              <a:solidFill>
                <a:srgbClr val="002060"/>
              </a:solidFill>
            </a:endParaRP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עשינו "הרחבה" לפרופיל (</a:t>
            </a:r>
            <a:r>
              <a:rPr lang="en-US" dirty="0" err="1">
                <a:solidFill>
                  <a:srgbClr val="002060"/>
                </a:solidFill>
              </a:rPr>
              <a:t>hmo</a:t>
            </a:r>
            <a:r>
              <a:rPr lang="he-IL" dirty="0">
                <a:solidFill>
                  <a:srgbClr val="002060"/>
                </a:solidFill>
              </a:rPr>
              <a:t>) 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הוספנו "</a:t>
            </a:r>
            <a:r>
              <a:rPr lang="en-US" dirty="0">
                <a:solidFill>
                  <a:srgbClr val="002060"/>
                </a:solidFill>
              </a:rPr>
              <a:t>VALUSET</a:t>
            </a:r>
            <a:r>
              <a:rPr lang="he-IL" dirty="0">
                <a:solidFill>
                  <a:srgbClr val="002060"/>
                </a:solidFill>
              </a:rPr>
              <a:t>" (ערכים של מערכת קידוד) לקופות:</a:t>
            </a: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הוספת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 שם ההורה כמזהה (</a:t>
            </a:r>
            <a:r>
              <a:rPr lang="en-US" dirty="0" err="1">
                <a:solidFill>
                  <a:srgbClr val="002060"/>
                </a:solidFill>
              </a:rPr>
              <a:t>ParentName</a:t>
            </a:r>
            <a:r>
              <a:rPr lang="he-IL" dirty="0">
                <a:solidFill>
                  <a:srgbClr val="002060"/>
                </a:solidFill>
              </a:rPr>
              <a:t>)</a:t>
            </a:r>
          </a:p>
          <a:p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שימוש ב </a:t>
            </a:r>
            <a:r>
              <a:rPr lang="en-US" dirty="0">
                <a:solidFill>
                  <a:srgbClr val="002060"/>
                </a:solidFill>
              </a:rPr>
              <a:t>IL ADDRESS</a:t>
            </a:r>
            <a:r>
              <a:rPr lang="he-IL" dirty="0">
                <a:solidFill>
                  <a:srgbClr val="002060"/>
                </a:solidFill>
              </a:rPr>
              <a:t>    ככתובת </a:t>
            </a:r>
          </a:p>
          <a:p>
            <a:endParaRPr lang="he-IL" dirty="0">
              <a:solidFill>
                <a:srgbClr val="002060"/>
              </a:solidFill>
            </a:endParaRP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69F2D3-8DEA-4F03-A105-9F2F73A8E7C4}"/>
              </a:ext>
            </a:extLst>
          </p:cNvPr>
          <p:cNvSpPr/>
          <p:nvPr/>
        </p:nvSpPr>
        <p:spPr>
          <a:xfrm>
            <a:off x="192505" y="1448777"/>
            <a:ext cx="947237" cy="328388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B2C79C-AFE0-4044-8B39-FE15C0E3CA1E}"/>
              </a:ext>
            </a:extLst>
          </p:cNvPr>
          <p:cNvSpPr/>
          <p:nvPr/>
        </p:nvSpPr>
        <p:spPr>
          <a:xfrm>
            <a:off x="3729790" y="3458803"/>
            <a:ext cx="5904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E6980"/>
                </a:solidFill>
                <a:latin typeface="verdana" panose="020B0604030504040204" pitchFamily="34" charset="0"/>
                <a:hlinkClick r:id="rId4"/>
              </a:rPr>
              <a:t>http://fhir.health.org.il/StructureDefinition/il-hmo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BA1F9F-2967-4EC4-8699-B08EE01DC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08538"/>
            <a:ext cx="2476500" cy="1668377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68679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5BC5-1589-4258-9FBD-0BB3EE71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Practitioner</a:t>
            </a:r>
            <a:r>
              <a:rPr lang="en-US" dirty="0">
                <a:solidFill>
                  <a:srgbClr val="002060"/>
                </a:solidFill>
              </a:rPr>
              <a:t> 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-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Identifier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AD8CB-8CC1-4A86-8B91-BD2BA2008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123949"/>
            <a:ext cx="4873633" cy="37242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B1CBCF6-BAF9-4DAA-B19F-8149FFC2BCD6}"/>
              </a:ext>
            </a:extLst>
          </p:cNvPr>
          <p:cNvSpPr/>
          <p:nvPr/>
        </p:nvSpPr>
        <p:spPr>
          <a:xfrm>
            <a:off x="192505" y="1448776"/>
            <a:ext cx="1207670" cy="1427773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F079569-BBEF-429B-84AF-8F1951723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8875" y="1087645"/>
            <a:ext cx="6804478" cy="3436730"/>
          </a:xfrm>
        </p:spPr>
        <p:txBody>
          <a:bodyPr>
            <a:normAutofit fontScale="92500" lnSpcReduction="20000"/>
          </a:bodyPr>
          <a:lstStyle/>
          <a:p>
            <a:r>
              <a:rPr lang="he-IL" dirty="0">
                <a:solidFill>
                  <a:srgbClr val="002060"/>
                </a:solidFill>
              </a:rPr>
              <a:t>מס' </a:t>
            </a:r>
            <a:r>
              <a:rPr lang="he-IL" dirty="0" err="1">
                <a:solidFill>
                  <a:srgbClr val="002060"/>
                </a:solidFill>
              </a:rPr>
              <a:t>רשיון</a:t>
            </a:r>
            <a:r>
              <a:rPr lang="he-IL" dirty="0">
                <a:solidFill>
                  <a:srgbClr val="002060"/>
                </a:solidFill>
              </a:rPr>
              <a:t> לכל סוגי המטפלים מלבד </a:t>
            </a:r>
            <a:r>
              <a:rPr lang="he-IL" dirty="0" err="1">
                <a:solidFill>
                  <a:srgbClr val="002060"/>
                </a:solidFill>
              </a:rPr>
              <a:t>סעוד</a:t>
            </a:r>
            <a:endParaRPr lang="he-IL" dirty="0">
              <a:solidFill>
                <a:srgbClr val="002060"/>
              </a:solidFill>
            </a:endParaRP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במקרה זה לקחנו את ה </a:t>
            </a:r>
            <a:r>
              <a:rPr lang="en-US" dirty="0">
                <a:solidFill>
                  <a:srgbClr val="002060"/>
                </a:solidFill>
              </a:rPr>
              <a:t>API</a:t>
            </a:r>
            <a:r>
              <a:rPr lang="he-IL" dirty="0">
                <a:solidFill>
                  <a:srgbClr val="002060"/>
                </a:solidFill>
              </a:rPr>
              <a:t> של מערכת הקידוד הקיימת של </a:t>
            </a:r>
            <a:r>
              <a:rPr lang="he-IL" dirty="0" err="1">
                <a:solidFill>
                  <a:srgbClr val="002060"/>
                </a:solidFill>
              </a:rPr>
              <a:t>מב"ר</a:t>
            </a:r>
            <a:r>
              <a:rPr lang="he-IL" dirty="0">
                <a:solidFill>
                  <a:srgbClr val="002060"/>
                </a:solidFill>
              </a:rPr>
              <a:t> למטפלים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altLang="en-US" dirty="0">
                <a:solidFill>
                  <a:srgbClr val="002060"/>
                </a:solidFill>
                <a:latin typeface="Consolas" panose="020B06090202040302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http://practitioners.health.gov.il/practitioners</a:t>
            </a:r>
            <a:endParaRPr lang="he-IL" altLang="en-US" dirty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endParaRPr lang="he-IL" altLang="en-US" dirty="0">
              <a:solidFill>
                <a:srgbClr val="002060"/>
              </a:solidFill>
            </a:endParaRPr>
          </a:p>
          <a:p>
            <a:r>
              <a:rPr lang="he-IL" altLang="en-US" dirty="0">
                <a:solidFill>
                  <a:srgbClr val="002060"/>
                </a:solidFill>
              </a:rPr>
              <a:t>מס' </a:t>
            </a:r>
            <a:r>
              <a:rPr lang="he-IL" altLang="en-US" dirty="0" err="1">
                <a:solidFill>
                  <a:srgbClr val="002060"/>
                </a:solidFill>
              </a:rPr>
              <a:t>רשיון</a:t>
            </a:r>
            <a:r>
              <a:rPr lang="he-IL" altLang="en-US" dirty="0">
                <a:solidFill>
                  <a:srgbClr val="002060"/>
                </a:solidFill>
              </a:rPr>
              <a:t> לתחום </a:t>
            </a:r>
            <a:r>
              <a:rPr lang="he-IL" altLang="en-US" dirty="0" err="1">
                <a:solidFill>
                  <a:srgbClr val="002060"/>
                </a:solidFill>
              </a:rPr>
              <a:t>הסעוד</a:t>
            </a:r>
            <a:r>
              <a:rPr lang="he-IL" altLang="en-US" dirty="0">
                <a:solidFill>
                  <a:srgbClr val="002060"/>
                </a:solidFill>
              </a:rPr>
              <a:t> </a:t>
            </a:r>
          </a:p>
          <a:p>
            <a:pPr lvl="1" algn="r" rtl="1"/>
            <a:r>
              <a:rPr lang="he-IL" altLang="en-US" dirty="0">
                <a:solidFill>
                  <a:srgbClr val="002060"/>
                </a:solidFill>
              </a:rPr>
              <a:t>גם במקרה הזה לקחנו כ </a:t>
            </a:r>
            <a:r>
              <a:rPr lang="en-US" altLang="en-US" dirty="0">
                <a:solidFill>
                  <a:srgbClr val="002060"/>
                </a:solidFill>
              </a:rPr>
              <a:t>systems </a:t>
            </a:r>
            <a:r>
              <a:rPr lang="he-IL" altLang="en-US" dirty="0">
                <a:solidFill>
                  <a:srgbClr val="002060"/>
                </a:solidFill>
              </a:rPr>
              <a:t>  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he-IL" altLang="en-US" dirty="0">
                <a:solidFill>
                  <a:srgbClr val="002060"/>
                </a:solidFill>
              </a:rPr>
              <a:t>את מערכת הקידוד של </a:t>
            </a:r>
            <a:r>
              <a:rPr lang="he-IL" altLang="en-US" dirty="0" err="1">
                <a:solidFill>
                  <a:srgbClr val="002060"/>
                </a:solidFill>
              </a:rPr>
              <a:t>מב"ר</a:t>
            </a:r>
            <a:r>
              <a:rPr lang="he-IL" altLang="en-US" dirty="0">
                <a:solidFill>
                  <a:srgbClr val="002060"/>
                </a:solidFill>
              </a:rPr>
              <a:t> לתחום הסיעוד:</a:t>
            </a:r>
            <a:endParaRPr lang="he-IL" altLang="en-US" u="sng" dirty="0">
              <a:solidFill>
                <a:srgbClr val="002060"/>
              </a:solidFill>
            </a:endParaRPr>
          </a:p>
          <a:p>
            <a:pPr marL="596900" lvl="1" indent="0" algn="r" rtl="1">
              <a:buNone/>
            </a:pPr>
            <a:r>
              <a:rPr lang="he-IL" u="sng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en-US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http://practitioners.health.gov.il/nurses</a:t>
            </a:r>
            <a:r>
              <a:rPr lang="he-IL" dirty="0">
                <a:solidFill>
                  <a:srgbClr val="002060"/>
                </a:solidFill>
              </a:rPr>
              <a:t>          </a:t>
            </a:r>
            <a:endParaRPr lang="en-US" altLang="en-US" dirty="0">
              <a:solidFill>
                <a:srgbClr val="002060"/>
              </a:solidFill>
            </a:endParaRPr>
          </a:p>
          <a:p>
            <a:endParaRPr lang="he-IL" dirty="0">
              <a:solidFill>
                <a:srgbClr val="002060"/>
              </a:solidFill>
            </a:endParaRP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מזהים רגילים כמו של מטופל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ת.ז. ישראלית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ת.ז. פלסטינאית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דרכון</a:t>
            </a: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שימוש ב </a:t>
            </a:r>
            <a:r>
              <a:rPr lang="en-US" dirty="0">
                <a:solidFill>
                  <a:srgbClr val="002060"/>
                </a:solidFill>
              </a:rPr>
              <a:t>IL ADDRESS</a:t>
            </a:r>
            <a:r>
              <a:rPr lang="he-IL" dirty="0">
                <a:solidFill>
                  <a:srgbClr val="002060"/>
                </a:solidFill>
              </a:rPr>
              <a:t>    ככתובת </a:t>
            </a:r>
          </a:p>
          <a:p>
            <a:endParaRPr lang="he-IL" dirty="0">
              <a:solidFill>
                <a:srgbClr val="002060"/>
              </a:solidFill>
            </a:endParaRPr>
          </a:p>
          <a:p>
            <a:pPr lvl="1"/>
            <a:endParaRPr lang="he-IL" dirty="0">
              <a:solidFill>
                <a:srgbClr val="002060"/>
              </a:solidFill>
            </a:endParaRPr>
          </a:p>
          <a:p>
            <a:endParaRPr lang="he-IL" dirty="0">
              <a:solidFill>
                <a:srgbClr val="002060"/>
              </a:solidFill>
            </a:endParaRP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68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1654-3692-47E1-BDED-F50A418C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Organization</a:t>
            </a:r>
            <a:r>
              <a:rPr lang="en-US" dirty="0">
                <a:solidFill>
                  <a:srgbClr val="002060"/>
                </a:solidFill>
              </a:rPr>
              <a:t> 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-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Identifier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7287C-18EE-41BC-8BE9-7731396DDF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ארגונים ומוסדות שיש להם רישוי ממשרד הבריאות</a:t>
            </a:r>
          </a:p>
          <a:p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dirty="0" err="1">
                <a:solidFill>
                  <a:srgbClr val="002060"/>
                </a:solidFill>
              </a:rPr>
              <a:t>יישויות</a:t>
            </a:r>
            <a:r>
              <a:rPr lang="he-IL" dirty="0">
                <a:solidFill>
                  <a:srgbClr val="002060"/>
                </a:solidFill>
              </a:rPr>
              <a:t> חוקיות" (</a:t>
            </a:r>
            <a:r>
              <a:rPr lang="en-US" dirty="0">
                <a:solidFill>
                  <a:srgbClr val="002060"/>
                </a:solidFill>
              </a:rPr>
              <a:t>legal entity</a:t>
            </a:r>
            <a:r>
              <a:rPr lang="he-IL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אך לא של משרד הבריאות :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עמותות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משרדי ממשלה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אגודות עותומניות 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מלכ"ר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חברות פרטיות (ח.פ) </a:t>
            </a:r>
            <a:endParaRPr lang="en-US" dirty="0">
              <a:solidFill>
                <a:srgbClr val="002060"/>
              </a:solidFill>
            </a:endParaRPr>
          </a:p>
          <a:p>
            <a:pPr lvl="2" algn="r" rtl="1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DE39DA-FA2C-4F0B-B1AF-8BCCDF0929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952"/>
          <a:stretch/>
        </p:blipFill>
        <p:spPr>
          <a:xfrm>
            <a:off x="133350" y="1152475"/>
            <a:ext cx="3228975" cy="2286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654395-38AD-449B-81B9-35A4E28A4D49}"/>
              </a:ext>
            </a:extLst>
          </p:cNvPr>
          <p:cNvSpPr/>
          <p:nvPr/>
        </p:nvSpPr>
        <p:spPr>
          <a:xfrm>
            <a:off x="192504" y="1448776"/>
            <a:ext cx="1731545" cy="980099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D10024-AC0C-4054-B901-1223C0E7343F}"/>
              </a:ext>
            </a:extLst>
          </p:cNvPr>
          <p:cNvSpPr/>
          <p:nvPr/>
        </p:nvSpPr>
        <p:spPr>
          <a:xfrm>
            <a:off x="3861990" y="3532287"/>
            <a:ext cx="3496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http://fhir.health.org.il/identifier/legal-entity</a:t>
            </a:r>
          </a:p>
        </p:txBody>
      </p:sp>
    </p:spTree>
    <p:extLst>
      <p:ext uri="{BB962C8B-B14F-4D97-AF65-F5344CB8AC3E}">
        <p14:creationId xmlns:p14="http://schemas.microsoft.com/office/powerpoint/2010/main" val="1766159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A31BAC-5679-4461-9475-A2703FEB0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9950"/>
            <a:ext cx="3448050" cy="3438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023053-24C9-4B51-BC4A-794B742E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Address </a:t>
            </a:r>
            <a:r>
              <a:rPr lang="en-US" dirty="0">
                <a:solidFill>
                  <a:srgbClr val="002060"/>
                </a:solidFill>
              </a:rPr>
              <a:t>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-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Extensions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A3D31-E4CB-4470-BA94-C0621F660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400" y="1127057"/>
            <a:ext cx="8520600" cy="3416400"/>
          </a:xfrm>
        </p:spPr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כתובת לפי </a:t>
            </a:r>
            <a:r>
              <a:rPr lang="en-US" dirty="0">
                <a:solidFill>
                  <a:srgbClr val="002060"/>
                </a:solidFill>
              </a:rPr>
              <a:t>geolocation 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כתובות מבוססות על </a:t>
            </a:r>
            <a:r>
              <a:rPr lang="en-US" dirty="0">
                <a:solidFill>
                  <a:srgbClr val="002060"/>
                </a:solidFill>
              </a:rPr>
              <a:t>GPS</a:t>
            </a:r>
            <a:r>
              <a:rPr lang="he-IL" dirty="0">
                <a:solidFill>
                  <a:srgbClr val="002060"/>
                </a:solidFill>
              </a:rPr>
              <a:t> (למשל בערים שאין בהם שמות לרחובות)</a:t>
            </a:r>
          </a:p>
          <a:p>
            <a:r>
              <a:rPr lang="en-US" dirty="0">
                <a:solidFill>
                  <a:srgbClr val="002060"/>
                </a:solidFill>
              </a:rPr>
              <a:t>Line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שם רחוב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מס' בית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מס' כניסה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מס' דירה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מס' תיבה</a:t>
            </a:r>
          </a:p>
          <a:p>
            <a:pPr lvl="1" algn="r" rtl="1"/>
            <a:endParaRPr lang="he-IL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עיר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קוד עיר (ראינו שלאף מדינה אין קוד עיר)</a:t>
            </a:r>
          </a:p>
          <a:p>
            <a:pPr lvl="1" algn="r" rtl="1"/>
            <a:r>
              <a:rPr lang="he-IL" dirty="0">
                <a:solidFill>
                  <a:srgbClr val="002060"/>
                </a:solidFill>
              </a:rPr>
              <a:t>הוספנו גם כ </a:t>
            </a:r>
            <a:r>
              <a:rPr lang="en-US" dirty="0" err="1">
                <a:solidFill>
                  <a:srgbClr val="002060"/>
                </a:solidFill>
              </a:rPr>
              <a:t>valuset</a:t>
            </a:r>
            <a:endParaRPr lang="he-IL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A3533-4A47-46DD-84DD-1524B62D3AFF}"/>
              </a:ext>
            </a:extLst>
          </p:cNvPr>
          <p:cNvSpPr/>
          <p:nvPr/>
        </p:nvSpPr>
        <p:spPr>
          <a:xfrm>
            <a:off x="78204" y="1593813"/>
            <a:ext cx="1731545" cy="2482888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9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A9C0B7-40CC-4AEE-B209-3465AF1D0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541462"/>
            <a:ext cx="4572000" cy="26384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3F0CF-2DB6-4CAD-8D92-1CC7E296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Location </a:t>
            </a:r>
            <a:r>
              <a:rPr lang="en-US" dirty="0">
                <a:solidFill>
                  <a:srgbClr val="002060"/>
                </a:solidFill>
              </a:rPr>
              <a:t>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8473D-DBE4-4698-AA32-B8A4D1F2B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כיוון שלפרופיל הבסיס יש כבר </a:t>
            </a:r>
            <a:r>
              <a:rPr lang="en-US" dirty="0">
                <a:solidFill>
                  <a:srgbClr val="002060"/>
                </a:solidFill>
              </a:rPr>
              <a:t>geolocation </a:t>
            </a:r>
            <a:r>
              <a:rPr lang="he-IL" dirty="0">
                <a:solidFill>
                  <a:srgbClr val="002060"/>
                </a:solidFill>
              </a:rPr>
              <a:t> באלמנט </a:t>
            </a:r>
            <a:r>
              <a:rPr lang="en-US" dirty="0">
                <a:solidFill>
                  <a:srgbClr val="002060"/>
                </a:solidFill>
              </a:rPr>
              <a:t>position</a:t>
            </a:r>
            <a:endParaRPr lang="he-IL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he-IL" dirty="0">
                <a:solidFill>
                  <a:srgbClr val="002060"/>
                </a:solidFill>
              </a:rPr>
              <a:t>"ביטלנו" את ה </a:t>
            </a:r>
            <a:r>
              <a:rPr lang="en-US" dirty="0">
                <a:solidFill>
                  <a:srgbClr val="002060"/>
                </a:solidFill>
              </a:rPr>
              <a:t>geolocation </a:t>
            </a:r>
            <a:r>
              <a:rPr lang="he-IL" dirty="0">
                <a:solidFill>
                  <a:srgbClr val="002060"/>
                </a:solidFill>
              </a:rPr>
              <a:t> של ה</a:t>
            </a:r>
            <a:r>
              <a:rPr lang="en-US" dirty="0">
                <a:solidFill>
                  <a:srgbClr val="002060"/>
                </a:solidFill>
              </a:rPr>
              <a:t>- 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IL Address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60535-7960-4626-B232-7BECD3570A08}"/>
              </a:ext>
            </a:extLst>
          </p:cNvPr>
          <p:cNvSpPr/>
          <p:nvPr/>
        </p:nvSpPr>
        <p:spPr>
          <a:xfrm>
            <a:off x="78204" y="3038475"/>
            <a:ext cx="1731545" cy="685800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2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7B54-C1D6-4CE6-B081-AE9A51B1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Israel Core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PractitionerRole</a:t>
            </a:r>
            <a:r>
              <a:rPr lang="en-US" dirty="0">
                <a:solidFill>
                  <a:srgbClr val="002060"/>
                </a:solidFill>
              </a:rPr>
              <a:t> Profile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-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F99EB-FB98-42CD-8FC7-A9E02D752C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הפנייה ל </a:t>
            </a:r>
            <a:r>
              <a:rPr lang="en-US" dirty="0"/>
              <a:t>TYPE</a:t>
            </a:r>
            <a:r>
              <a:rPr lang="he-IL" dirty="0"/>
              <a:t> של הפרופילים הישראליים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FBE1CD-69EB-4F62-A017-1A6431481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851025"/>
            <a:ext cx="4514850" cy="20193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6DFE7E3-10C1-4927-9AA4-CBE28C24E4B2}"/>
              </a:ext>
            </a:extLst>
          </p:cNvPr>
          <p:cNvSpPr/>
          <p:nvPr/>
        </p:nvSpPr>
        <p:spPr>
          <a:xfrm>
            <a:off x="1811754" y="2174875"/>
            <a:ext cx="2445921" cy="685800"/>
          </a:xfrm>
          <a:prstGeom prst="rect">
            <a:avLst/>
          </a:prstGeom>
          <a:solidFill>
            <a:srgbClr val="7030A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0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9BB2-1D9A-46A5-972F-7382B3C8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402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rgbClr val="002060"/>
                </a:solidFill>
              </a:rPr>
              <a:t>קהילת </a:t>
            </a:r>
            <a:r>
              <a:rPr lang="en-US" dirty="0">
                <a:solidFill>
                  <a:srgbClr val="002060"/>
                </a:solidFill>
              </a:rPr>
              <a:t>FHIR 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042F0-FF48-43FA-9DA1-541E195B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23851"/>
            <a:ext cx="8520600" cy="378249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he-IL" dirty="0">
                <a:solidFill>
                  <a:srgbClr val="002060"/>
                </a:solidFill>
              </a:rPr>
              <a:t>מטרות</a:t>
            </a:r>
          </a:p>
          <a:p>
            <a:r>
              <a:rPr lang="he-IL">
                <a:solidFill>
                  <a:srgbClr val="002060"/>
                </a:solidFill>
              </a:rPr>
              <a:t>מטרת העל </a:t>
            </a:r>
            <a:r>
              <a:rPr lang="he-IL" dirty="0">
                <a:solidFill>
                  <a:srgbClr val="002060"/>
                </a:solidFill>
              </a:rPr>
              <a:t>– אינטראופרביליות לאומית</a:t>
            </a:r>
          </a:p>
          <a:p>
            <a:r>
              <a:rPr lang="he-IL" dirty="0">
                <a:solidFill>
                  <a:srgbClr val="002060"/>
                </a:solidFill>
              </a:rPr>
              <a:t>גיבוש ופרסום סטנדרט </a:t>
            </a:r>
            <a:r>
              <a:rPr lang="en-US" dirty="0">
                <a:solidFill>
                  <a:srgbClr val="002060"/>
                </a:solidFill>
              </a:rPr>
              <a:t>FHIR</a:t>
            </a:r>
            <a:r>
              <a:rPr lang="he-IL" dirty="0">
                <a:solidFill>
                  <a:srgbClr val="002060"/>
                </a:solidFill>
              </a:rPr>
              <a:t> ישראלי</a:t>
            </a:r>
          </a:p>
          <a:p>
            <a:r>
              <a:rPr lang="he-IL" dirty="0">
                <a:solidFill>
                  <a:srgbClr val="002060"/>
                </a:solidFill>
              </a:rPr>
              <a:t>אימוץ רחב של </a:t>
            </a:r>
            <a:r>
              <a:rPr lang="en-US" dirty="0">
                <a:solidFill>
                  <a:srgbClr val="002060"/>
                </a:solidFill>
              </a:rPr>
              <a:t>FHIR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he-IL" dirty="0" err="1">
                <a:solidFill>
                  <a:srgbClr val="002060"/>
                </a:solidFill>
              </a:rPr>
              <a:t>באקוסיסטם</a:t>
            </a:r>
            <a:r>
              <a:rPr lang="he-IL" dirty="0">
                <a:solidFill>
                  <a:srgbClr val="002060"/>
                </a:solidFill>
              </a:rPr>
              <a:t> הישראלי</a:t>
            </a:r>
          </a:p>
          <a:p>
            <a:r>
              <a:rPr lang="he-IL" dirty="0">
                <a:solidFill>
                  <a:srgbClr val="002060"/>
                </a:solidFill>
              </a:rPr>
              <a:t>יצירת שיתופי פעולה ושיתופי ידע</a:t>
            </a:r>
          </a:p>
          <a:p>
            <a:r>
              <a:rPr lang="he-IL" dirty="0">
                <a:solidFill>
                  <a:srgbClr val="002060"/>
                </a:solidFill>
              </a:rPr>
              <a:t>שימוש ב-</a:t>
            </a:r>
            <a:r>
              <a:rPr lang="en-US" dirty="0">
                <a:solidFill>
                  <a:srgbClr val="002060"/>
                </a:solidFill>
              </a:rPr>
              <a:t>FHIR</a:t>
            </a:r>
            <a:r>
              <a:rPr lang="he-IL" dirty="0">
                <a:solidFill>
                  <a:srgbClr val="002060"/>
                </a:solidFill>
              </a:rPr>
              <a:t> לקידום שימושיות המידע ושיפור יכולות ושירותים במערכת הבריאות</a:t>
            </a:r>
          </a:p>
          <a:p>
            <a:pPr marL="457200" lvl="2" indent="0" algn="r" rtl="1">
              <a:buNone/>
            </a:pPr>
            <a:r>
              <a:rPr lang="he-IL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he-IL" dirty="0">
                <a:solidFill>
                  <a:srgbClr val="002060"/>
                </a:solidFill>
              </a:rPr>
              <a:t>פעילות</a:t>
            </a:r>
          </a:p>
          <a:p>
            <a:r>
              <a:rPr lang="he-IL" dirty="0">
                <a:solidFill>
                  <a:srgbClr val="002060"/>
                </a:solidFill>
              </a:rPr>
              <a:t>יצירת קהילה פעילה - שיתופי פעולה, למידה הדדית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he-IL" sz="1700" dirty="0">
                <a:solidFill>
                  <a:srgbClr val="002060"/>
                </a:solidFill>
              </a:rPr>
              <a:t>תשתית לשיח קהילתי - אתר אינטרנט עבור הקהילה, פורום מקצועי </a:t>
            </a:r>
          </a:p>
          <a:p>
            <a:r>
              <a:rPr lang="he-IL" dirty="0">
                <a:solidFill>
                  <a:srgbClr val="002060"/>
                </a:solidFill>
              </a:rPr>
              <a:t>גיבוש </a:t>
            </a:r>
            <a:r>
              <a:rPr lang="en-US" dirty="0">
                <a:solidFill>
                  <a:srgbClr val="002060"/>
                </a:solidFill>
              </a:rPr>
              <a:t>CORE</a:t>
            </a:r>
            <a:r>
              <a:rPr lang="he-IL" dirty="0">
                <a:solidFill>
                  <a:srgbClr val="002060"/>
                </a:solidFill>
              </a:rPr>
              <a:t> מותאם לסטנדרט הישראלי</a:t>
            </a:r>
          </a:p>
          <a:p>
            <a:r>
              <a:rPr lang="he-IL" dirty="0">
                <a:solidFill>
                  <a:srgbClr val="002060"/>
                </a:solidFill>
              </a:rPr>
              <a:t>עידוד </a:t>
            </a:r>
            <a:r>
              <a:rPr lang="he-IL" dirty="0" err="1">
                <a:solidFill>
                  <a:srgbClr val="002060"/>
                </a:solidFill>
              </a:rPr>
              <a:t>פרויקטי</a:t>
            </a:r>
            <a:r>
              <a:rPr lang="he-IL" dirty="0">
                <a:solidFill>
                  <a:srgbClr val="002060"/>
                </a:solidFill>
              </a:rPr>
              <a:t> פיילוט להטמעת </a:t>
            </a:r>
            <a:r>
              <a:rPr lang="en-US" dirty="0">
                <a:solidFill>
                  <a:srgbClr val="002060"/>
                </a:solidFill>
              </a:rPr>
              <a:t>FHIR</a:t>
            </a:r>
            <a:r>
              <a:rPr lang="he-IL" dirty="0">
                <a:solidFill>
                  <a:srgbClr val="002060"/>
                </a:solidFill>
              </a:rPr>
              <a:t>, קבוצות עבודה לפיתוח הסטנדרט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he-IL" dirty="0">
                <a:solidFill>
                  <a:srgbClr val="002060"/>
                </a:solidFill>
              </a:rPr>
              <a:t>מתן הנחיה מקצועית לחברי הקהילה, קיום הדרכות</a:t>
            </a:r>
          </a:p>
          <a:p>
            <a:r>
              <a:rPr lang="he-IL" dirty="0">
                <a:solidFill>
                  <a:srgbClr val="002060"/>
                </a:solidFill>
              </a:rPr>
              <a:t>קיום אירועים לחברי הקהילה</a:t>
            </a:r>
          </a:p>
          <a:p>
            <a:endParaRPr lang="he-IL" dirty="0">
              <a:solidFill>
                <a:srgbClr val="002060"/>
              </a:solidFill>
            </a:endParaRPr>
          </a:p>
          <a:p>
            <a:pPr marL="596900" lvl="1" indent="0">
              <a:buNone/>
            </a:pPr>
            <a:endParaRPr lang="he-IL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21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8237-3C39-4351-9B2D-AF9BCF07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Value Sets-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IsraelHMO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B0FE-3FBF-4179-942D-04B054A783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קופות החולים</a:t>
            </a:r>
          </a:p>
          <a:p>
            <a:r>
              <a:rPr lang="en-US" dirty="0"/>
              <a:t>subsets </a:t>
            </a:r>
            <a:r>
              <a:rPr lang="he-IL" dirty="0"/>
              <a:t> של מערכת הקידוד (</a:t>
            </a:r>
            <a:r>
              <a:rPr lang="en-US" dirty="0"/>
              <a:t> (</a:t>
            </a:r>
            <a:r>
              <a:rPr lang="en-US" dirty="0" err="1"/>
              <a:t>codeSystem</a:t>
            </a:r>
            <a:r>
              <a:rPr lang="he-IL" dirty="0"/>
              <a:t>"גורמים משלמים"</a:t>
            </a:r>
            <a:r>
              <a:rPr lang="en-US" dirty="0"/>
              <a:t> (</a:t>
            </a:r>
            <a:r>
              <a:rPr lang="en-US" dirty="0" err="1"/>
              <a:t>payingEntity</a:t>
            </a:r>
            <a:r>
              <a:rPr lang="en-US" dirty="0"/>
              <a:t>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16401F-B598-42CA-BD0E-CCE701E46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1955275"/>
            <a:ext cx="51720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5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03F1-F004-4973-8D7B-C251DB9E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Value Sets-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CitySymbol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C1E5B-F571-425A-B231-85CF5369A9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קודי ערים</a:t>
            </a:r>
          </a:p>
          <a:p>
            <a:r>
              <a:rPr lang="he-IL" dirty="0">
                <a:solidFill>
                  <a:srgbClr val="002060"/>
                </a:solidFill>
              </a:rPr>
              <a:t>נלקח ממערכת הקידוד(</a:t>
            </a:r>
            <a:r>
              <a:rPr lang="en-US" dirty="0" err="1">
                <a:solidFill>
                  <a:srgbClr val="002060"/>
                </a:solidFill>
              </a:rPr>
              <a:t>codesystem</a:t>
            </a:r>
            <a:r>
              <a:rPr lang="he-IL" dirty="0">
                <a:solidFill>
                  <a:srgbClr val="002060"/>
                </a:solidFill>
              </a:rPr>
              <a:t>) של </a:t>
            </a:r>
            <a:r>
              <a:rPr lang="en-US" dirty="0">
                <a:solidFill>
                  <a:srgbClr val="002060"/>
                </a:solidFill>
              </a:rPr>
              <a:t>city-symbol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463AE6-07B2-4E66-8B0C-35E60995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3" y="1514425"/>
            <a:ext cx="1341690" cy="34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9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7DABE-1BE6-4E06-B852-D3265282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Value Sets-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PassportUri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48425-F8A1-4505-884D-C9D7F10BF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ע"מ לאפשר לפרופיל לזהות שמדובר במזהה מסוג דרכון יש להעביר את ה </a:t>
            </a:r>
            <a:r>
              <a:rPr lang="en-US" dirty="0"/>
              <a:t>URI </a:t>
            </a:r>
            <a:r>
              <a:rPr lang="he-IL" dirty="0"/>
              <a:t> של הדרכון של כל מדינה מתוך ה </a:t>
            </a:r>
            <a:r>
              <a:rPr lang="en-US" dirty="0"/>
              <a:t>VALUE SET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5863F9-EED2-4F25-8762-83E4F2BA8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1" y="2009775"/>
            <a:ext cx="3508706" cy="295274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87EF37-7646-4600-8D15-703587551AD7}"/>
              </a:ext>
            </a:extLst>
          </p:cNvPr>
          <p:cNvSpPr/>
          <p:nvPr/>
        </p:nvSpPr>
        <p:spPr>
          <a:xfrm>
            <a:off x="4891376" y="4390698"/>
            <a:ext cx="3190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Open Sans"/>
              </a:rPr>
              <a:t>http://fhir.health.org.il/cs/passport-uri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99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60D4-CF47-4EAD-8D93-8B4B9C34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err="1">
                <a:solidFill>
                  <a:srgbClr val="002060"/>
                </a:solidFill>
              </a:rPr>
              <a:t>CodeSystems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56AAA-6509-4735-8EB8-558C73ED8A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B303F7-FCCD-4388-808D-9737BE721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1793350"/>
            <a:ext cx="66675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7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387900" y="16540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he-IL" dirty="0">
                <a:solidFill>
                  <a:srgbClr val="002060"/>
                </a:solidFill>
              </a:rPr>
              <a:t>פרופילים שהוגדרו לספרינטים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 הבאים (לא סופי)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D30CBED-6E78-481C-A411-568B35DEB306}"/>
              </a:ext>
            </a:extLst>
          </p:cNvPr>
          <p:cNvSpPr/>
          <p:nvPr/>
        </p:nvSpPr>
        <p:spPr>
          <a:xfrm>
            <a:off x="1330738" y="916055"/>
            <a:ext cx="2820202" cy="191570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Sprint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Practitioner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Practioner</a:t>
            </a:r>
            <a:r>
              <a:rPr lang="en-US" dirty="0"/>
              <a:t>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Location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E2FF2E8-CAE6-4712-8D4C-EA5FAFD589F5}"/>
              </a:ext>
            </a:extLst>
          </p:cNvPr>
          <p:cNvSpPr/>
          <p:nvPr/>
        </p:nvSpPr>
        <p:spPr>
          <a:xfrm>
            <a:off x="5169978" y="916055"/>
            <a:ext cx="2820202" cy="19157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Sprint 2:</a:t>
            </a:r>
          </a:p>
          <a:p>
            <a:pPr marL="625475" lvl="1" indent="-220663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Lab Observation results</a:t>
            </a:r>
            <a:endParaRPr lang="he-I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Diagnostic Report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Specimen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ECBFBB-403A-4303-B92F-051BC9FA668C}"/>
              </a:ext>
            </a:extLst>
          </p:cNvPr>
          <p:cNvSpPr/>
          <p:nvPr/>
        </p:nvSpPr>
        <p:spPr>
          <a:xfrm>
            <a:off x="1330738" y="3009708"/>
            <a:ext cx="2820202" cy="1915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Sprint 3: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Encounter</a:t>
            </a:r>
            <a:endParaRPr lang="he-IL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43AF9CA-2D24-469E-B41E-C1149EF77311}"/>
              </a:ext>
            </a:extLst>
          </p:cNvPr>
          <p:cNvSpPr/>
          <p:nvPr/>
        </p:nvSpPr>
        <p:spPr>
          <a:xfrm>
            <a:off x="5169978" y="3009708"/>
            <a:ext cx="2820202" cy="1915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Sprint 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HealthcareService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MedicationRequest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Immunization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174B-5F44-4FB2-98EA-60D39B68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73547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rgbClr val="002060"/>
                </a:solidFill>
              </a:rPr>
              <a:t>צוות </a:t>
            </a:r>
            <a:r>
              <a:rPr lang="en-US" dirty="0">
                <a:solidFill>
                  <a:srgbClr val="002060"/>
                </a:solidFill>
              </a:rPr>
              <a:t>CORE</a:t>
            </a:r>
            <a:r>
              <a:rPr lang="he-IL" dirty="0">
                <a:solidFill>
                  <a:srgbClr val="002060"/>
                </a:solidFill>
              </a:rPr>
              <a:t>  - יצירת סטנדרט ישראלי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C2F0A-986E-4C54-B17E-28D263694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711" y="646247"/>
            <a:ext cx="8520600" cy="34164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הגדרת "</a:t>
            </a:r>
            <a:r>
              <a:rPr lang="he-IL" sz="1600" dirty="0" err="1">
                <a:solidFill>
                  <a:srgbClr val="002060"/>
                </a:solidFill>
              </a:rPr>
              <a:t>פרופילי</a:t>
            </a:r>
            <a:r>
              <a:rPr lang="he-IL" sz="1600" dirty="0">
                <a:solidFill>
                  <a:srgbClr val="002060"/>
                </a:solidFill>
              </a:rPr>
              <a:t> ליבה" – אוסף פרופילים מרכזיים שנחשבים לחלק מליבת הסטנדרט, ומשמשים בסיס להעברות מידע – כמו "מטופל", "מטפל" ו"אבחנה".</a:t>
            </a: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פיתוח הסטנדרט הישראלי דרך מימוש מקרי בוחן, קבוצות עבודה משותפות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מימוש</a:t>
            </a:r>
            <a:r>
              <a:rPr lang="en-US" sz="1600" dirty="0">
                <a:solidFill>
                  <a:srgbClr val="002060"/>
                </a:solidFill>
              </a:rPr>
              <a:t>FHIR </a:t>
            </a:r>
            <a:r>
              <a:rPr lang="he-IL" sz="1600" dirty="0">
                <a:solidFill>
                  <a:srgbClr val="002060"/>
                </a:solidFill>
              </a:rPr>
              <a:t> באופן סטנדרטי ככל הניתן</a:t>
            </a: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ייצור הפרופילים הישראליים המרכזיים בצורה שתהיה מוסכמת ומותאמת לצרכים המקומיים.</a:t>
            </a:r>
          </a:p>
          <a:p>
            <a:pPr>
              <a:lnSpc>
                <a:spcPct val="160000"/>
              </a:lnSpc>
            </a:pPr>
            <a:r>
              <a:rPr lang="he-IL" sz="1400" dirty="0">
                <a:solidFill>
                  <a:srgbClr val="002060"/>
                </a:solidFill>
              </a:rPr>
              <a:t>הרחבת </a:t>
            </a:r>
            <a:r>
              <a:rPr lang="he-IL" sz="1400" dirty="0" err="1">
                <a:solidFill>
                  <a:srgbClr val="002060"/>
                </a:solidFill>
              </a:rPr>
              <a:t>הפרופלים</a:t>
            </a:r>
            <a:r>
              <a:rPr lang="he-IL" sz="1400" dirty="0">
                <a:solidFill>
                  <a:srgbClr val="002060"/>
                </a:solidFill>
              </a:rPr>
              <a:t> והתאמתם למערכת הבריאות בישראל </a:t>
            </a:r>
            <a:endParaRPr lang="en-US" sz="1400" dirty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ניסיון לייצר ראיה כוללת של הצרכים </a:t>
            </a:r>
            <a:r>
              <a:rPr lang="he-IL" sz="1600" dirty="0" err="1">
                <a:solidFill>
                  <a:srgbClr val="002060"/>
                </a:solidFill>
              </a:rPr>
              <a:t>העיסקיים</a:t>
            </a:r>
            <a:r>
              <a:rPr lang="he-IL" sz="1600" dirty="0">
                <a:solidFill>
                  <a:srgbClr val="002060"/>
                </a:solidFill>
              </a:rPr>
              <a:t> של בתי חולים, קופות, </a:t>
            </a:r>
            <a:r>
              <a:rPr lang="he-IL" sz="1600" dirty="0" err="1">
                <a:solidFill>
                  <a:srgbClr val="002060"/>
                </a:solidFill>
              </a:rPr>
              <a:t>מב"ר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dirty="0" err="1">
                <a:solidFill>
                  <a:srgbClr val="002060"/>
                </a:solidFill>
              </a:rPr>
              <a:t>וסאטראפים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לא מתיימר לכסות את </a:t>
            </a:r>
            <a:r>
              <a:rPr lang="he-IL" sz="1600" dirty="0" err="1">
                <a:solidFill>
                  <a:srgbClr val="002060"/>
                </a:solidFill>
              </a:rPr>
              <a:t>הכל</a:t>
            </a:r>
            <a:r>
              <a:rPr lang="he-IL" sz="1600" dirty="0">
                <a:solidFill>
                  <a:srgbClr val="002060"/>
                </a:solidFill>
              </a:rPr>
              <a:t>, אלא לייצר תוצר ראשוני, מנומק שמתייחס ל </a:t>
            </a:r>
            <a:r>
              <a:rPr lang="en-US" sz="1600" dirty="0">
                <a:solidFill>
                  <a:srgbClr val="002060"/>
                </a:solidFill>
              </a:rPr>
              <a:t> MVP</a:t>
            </a:r>
            <a:endParaRPr lang="he-IL" sz="1600" dirty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ייצור טיוטות </a:t>
            </a:r>
            <a:r>
              <a:rPr lang="he-IL" sz="1600" b="1" dirty="0">
                <a:solidFill>
                  <a:srgbClr val="002060"/>
                </a:solidFill>
              </a:rPr>
              <a:t>עבור הקהילה </a:t>
            </a:r>
            <a:r>
              <a:rPr lang="he-IL" sz="1600" dirty="0">
                <a:solidFill>
                  <a:srgbClr val="002060"/>
                </a:solidFill>
              </a:rPr>
              <a:t>שיעלו דיון ותגובות </a:t>
            </a:r>
          </a:p>
          <a:p>
            <a:pPr>
              <a:lnSpc>
                <a:spcPct val="160000"/>
              </a:lnSpc>
            </a:pPr>
            <a:r>
              <a:rPr lang="he-IL" sz="1600" dirty="0">
                <a:solidFill>
                  <a:srgbClr val="002060"/>
                </a:solidFill>
              </a:rPr>
              <a:t>קבלת תגובות הקהילה והטמעת שינויים בהתאם </a:t>
            </a:r>
          </a:p>
          <a:p>
            <a:pPr>
              <a:lnSpc>
                <a:spcPct val="160000"/>
              </a:lnSpc>
            </a:pPr>
            <a:endParaRPr lang="he-IL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8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מתודולוגיית עבודה – </a:t>
            </a:r>
            <a:r>
              <a:rPr lang="en-US" dirty="0"/>
              <a:t>CORE 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אימוץ מתודולוגיה מבוססת </a:t>
            </a:r>
            <a:r>
              <a:rPr lang="en-US" dirty="0"/>
              <a:t>AGLINE</a:t>
            </a:r>
            <a:r>
              <a:rPr lang="he-IL" dirty="0"/>
              <a:t> </a:t>
            </a:r>
          </a:p>
          <a:p>
            <a:r>
              <a:rPr lang="he-IL" dirty="0"/>
              <a:t>חלוקה לספרינטים – כל ספרינט ~ חודשיים </a:t>
            </a:r>
          </a:p>
          <a:p>
            <a:r>
              <a:rPr lang="he-IL" dirty="0"/>
              <a:t>בכל ספרינט מטפלים </a:t>
            </a:r>
            <a:r>
              <a:rPr lang="he-IL" dirty="0" err="1"/>
              <a:t>בכ</a:t>
            </a:r>
            <a:r>
              <a:rPr lang="he-IL" dirty="0"/>
              <a:t>- 5 פרופילים</a:t>
            </a:r>
          </a:p>
          <a:p>
            <a:r>
              <a:rPr lang="he-IL" dirty="0"/>
              <a:t>גיבוש סט הפרופילים לספרינט עפ"י קריטריונים :</a:t>
            </a:r>
          </a:p>
          <a:p>
            <a:pPr lvl="1" algn="r" rtl="1"/>
            <a:r>
              <a:rPr lang="he-IL" dirty="0"/>
              <a:t>תועלת לקהילה (למשל </a:t>
            </a:r>
            <a:r>
              <a:rPr lang="en-US" dirty="0"/>
              <a:t>RFP</a:t>
            </a:r>
            <a:r>
              <a:rPr lang="he-IL" dirty="0"/>
              <a:t>)</a:t>
            </a:r>
          </a:p>
          <a:p>
            <a:pPr lvl="1" algn="r" rtl="1"/>
            <a:r>
              <a:rPr lang="he-IL" dirty="0"/>
              <a:t>תועלת ל </a:t>
            </a:r>
            <a:r>
              <a:rPr lang="en-US" dirty="0"/>
              <a:t>FHIR </a:t>
            </a:r>
            <a:endParaRPr lang="he-IL" dirty="0"/>
          </a:p>
          <a:p>
            <a:pPr lvl="1" algn="r" rtl="1"/>
            <a:r>
              <a:rPr lang="he-IL" dirty="0"/>
              <a:t>השוואה לנעשה בעולם  </a:t>
            </a:r>
          </a:p>
          <a:p>
            <a:pPr lvl="1" algn="r" rtl="1"/>
            <a:r>
              <a:rPr lang="he-IL" dirty="0"/>
              <a:t>מספר הפרופילים ומורכבותם</a:t>
            </a:r>
          </a:p>
          <a:p>
            <a:pPr lvl="1" algn="r" rtl="1"/>
            <a:r>
              <a:rPr lang="he-IL" dirty="0"/>
              <a:t>הערכת זמנים </a:t>
            </a:r>
          </a:p>
          <a:p>
            <a:pPr lvl="1" algn="r" rtl="1"/>
            <a:r>
              <a:rPr lang="he-IL" dirty="0" err="1"/>
              <a:t>תיעדופים</a:t>
            </a:r>
            <a:r>
              <a:rPr lang="he-IL" dirty="0"/>
              <a:t> אל מול אילוצי ה </a:t>
            </a:r>
            <a:r>
              <a:rPr lang="en-US" dirty="0"/>
              <a:t>CORE</a:t>
            </a:r>
            <a:r>
              <a:rPr lang="he-IL" dirty="0"/>
              <a:t> </a:t>
            </a:r>
          </a:p>
          <a:p>
            <a:pPr lvl="1" algn="r" rtl="1"/>
            <a:r>
              <a:rPr lang="he-IL" dirty="0"/>
              <a:t>יכולת הטמעה בקהילה</a:t>
            </a:r>
          </a:p>
          <a:p>
            <a:pPr lvl="1" algn="r" rtl="1"/>
            <a:endParaRPr lang="he-IL" dirty="0"/>
          </a:p>
          <a:p>
            <a:r>
              <a:rPr lang="he-IL" dirty="0"/>
              <a:t>בסוף כל ספרינט החלטה על 2 הספרינטים הבאים</a:t>
            </a:r>
          </a:p>
          <a:p>
            <a:pPr lvl="1" algn="r" rtl="1"/>
            <a:r>
              <a:rPr lang="he-IL" dirty="0"/>
              <a:t>מאפשר בקרה של העבודה שנעשתה</a:t>
            </a:r>
          </a:p>
          <a:p>
            <a:r>
              <a:rPr lang="he-IL" dirty="0"/>
              <a:t>בכל ספרינט מבוצעים שינויים ועדכונים לספרינט הקודם</a:t>
            </a:r>
          </a:p>
          <a:p>
            <a:pPr lvl="1"/>
            <a:endParaRPr lang="he-IL" dirty="0"/>
          </a:p>
        </p:txBody>
      </p:sp>
      <p:pic>
        <p:nvPicPr>
          <p:cNvPr id="2050" name="Picture 2" descr="Sprints | Atlass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2" y="709014"/>
            <a:ext cx="3614168" cy="18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1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F2DD-2DE0-4B15-9FAC-CADA946B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תהליך אפיון ראשוני של פרופיל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632BB8-D279-4EF6-BA1E-5DBC1CD7A11E}"/>
              </a:ext>
            </a:extLst>
          </p:cNvPr>
          <p:cNvSpPr/>
          <p:nvPr/>
        </p:nvSpPr>
        <p:spPr>
          <a:xfrm>
            <a:off x="7863872" y="1292293"/>
            <a:ext cx="1165828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מעבר על </a:t>
            </a:r>
            <a:r>
              <a:rPr lang="en-US" sz="1050" dirty="0"/>
              <a:t>RESOURCE</a:t>
            </a:r>
            <a:r>
              <a:rPr lang="he-IL" sz="1100" dirty="0"/>
              <a:t> הבסיס </a:t>
            </a:r>
            <a:br>
              <a:rPr lang="en-US" sz="1100" dirty="0"/>
            </a:br>
            <a:r>
              <a:rPr lang="he-IL" sz="1100" dirty="0"/>
              <a:t>מה- </a:t>
            </a:r>
            <a:r>
              <a:rPr lang="en-US" sz="1050" dirty="0"/>
              <a:t>USCORE</a:t>
            </a:r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48299-3BBA-44FD-8D08-CCF5777CBA9B}"/>
              </a:ext>
            </a:extLst>
          </p:cNvPr>
          <p:cNvSpPr/>
          <p:nvPr/>
        </p:nvSpPr>
        <p:spPr>
          <a:xfrm>
            <a:off x="6397022" y="1292293"/>
            <a:ext cx="1165828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סקירה מעמיקה כיצד מדינות אחרות הגדירו  </a:t>
            </a:r>
            <a:br>
              <a:rPr lang="en-US" sz="1100" dirty="0"/>
            </a:br>
            <a:r>
              <a:rPr lang="he-IL" sz="1100" dirty="0"/>
              <a:t>את ה- </a:t>
            </a:r>
            <a:r>
              <a:rPr lang="en-US" sz="1050" dirty="0"/>
              <a:t>RESOURCE</a:t>
            </a:r>
            <a:r>
              <a:rPr lang="en-US" sz="11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847992-DDBA-4B71-884C-E51E6BD6D6AA}"/>
              </a:ext>
            </a:extLst>
          </p:cNvPr>
          <p:cNvSpPr/>
          <p:nvPr/>
        </p:nvSpPr>
        <p:spPr>
          <a:xfrm>
            <a:off x="4905785" y="1306583"/>
            <a:ext cx="1165828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מעבר על הדרישות העסקיות תוך הסתכלות רוחבית </a:t>
            </a:r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29DD7-9F2A-4F71-803C-752E8B3BA2A5}"/>
              </a:ext>
            </a:extLst>
          </p:cNvPr>
          <p:cNvSpPr/>
          <p:nvPr/>
        </p:nvSpPr>
        <p:spPr>
          <a:xfrm>
            <a:off x="3245313" y="1292293"/>
            <a:ext cx="1283250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פנייה אל מומחים במידה ונדרש ידע מקצועי (למשל </a:t>
            </a:r>
            <a:r>
              <a:rPr lang="en-US" sz="1100" dirty="0"/>
              <a:t>GIS</a:t>
            </a:r>
            <a:r>
              <a:rPr lang="he-IL" sz="1100" dirty="0"/>
              <a:t>) </a:t>
            </a:r>
            <a:endParaRPr lang="en-US" sz="1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B85CC1-463D-468C-B6A2-D6F008AC37E1}"/>
              </a:ext>
            </a:extLst>
          </p:cNvPr>
          <p:cNvSpPr/>
          <p:nvPr/>
        </p:nvSpPr>
        <p:spPr>
          <a:xfrm>
            <a:off x="3424461" y="2676529"/>
            <a:ext cx="1165829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כתיבת </a:t>
            </a:r>
            <a:r>
              <a:rPr lang="en-US" sz="1100" dirty="0"/>
              <a:t>Identifier </a:t>
            </a:r>
            <a:r>
              <a:rPr lang="he-IL" sz="1100" dirty="0"/>
              <a:t>ו </a:t>
            </a:r>
            <a:r>
              <a:rPr lang="en-US" sz="1100" dirty="0"/>
              <a:t>Extensions   </a:t>
            </a:r>
          </a:p>
          <a:p>
            <a:pPr algn="ctr" rtl="1"/>
            <a:r>
              <a:rPr lang="he-IL" sz="1100" dirty="0"/>
              <a:t>במידת הצורך</a:t>
            </a:r>
            <a:endParaRPr lang="en-US" sz="11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3DA09A-3F6F-42D1-89D8-26B7DE6C28C2}"/>
              </a:ext>
            </a:extLst>
          </p:cNvPr>
          <p:cNvSpPr/>
          <p:nvPr/>
        </p:nvSpPr>
        <p:spPr>
          <a:xfrm>
            <a:off x="1957611" y="2676529"/>
            <a:ext cx="1165829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שינוי אלמנטים נוספים ב</a:t>
            </a:r>
            <a:r>
              <a:rPr lang="en-US" sz="1100" dirty="0"/>
              <a:t>RESOURCES </a:t>
            </a:r>
            <a:r>
              <a:rPr lang="he-IL" sz="1100" dirty="0"/>
              <a:t>במידת הצורך עד לעיצוב סופי</a:t>
            </a:r>
            <a:endParaRPr lang="en-US" sz="11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EA3A12C-DC1F-473B-84CF-CFCC6FF15B0D}"/>
              </a:ext>
            </a:extLst>
          </p:cNvPr>
          <p:cNvSpPr/>
          <p:nvPr/>
        </p:nvSpPr>
        <p:spPr>
          <a:xfrm rot="10800000">
            <a:off x="7618110" y="1687579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45BD16B-B9AA-43AA-B344-360BAD75AF6B}"/>
              </a:ext>
            </a:extLst>
          </p:cNvPr>
          <p:cNvSpPr/>
          <p:nvPr/>
        </p:nvSpPr>
        <p:spPr>
          <a:xfrm rot="10800000">
            <a:off x="6126873" y="1682820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2A304EE-DB31-48D0-AA04-5ED46D3EF131}"/>
              </a:ext>
            </a:extLst>
          </p:cNvPr>
          <p:cNvSpPr/>
          <p:nvPr/>
        </p:nvSpPr>
        <p:spPr>
          <a:xfrm rot="10800000">
            <a:off x="4604433" y="1682819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91B271F-A00C-4A92-A808-B89958BE98EC}"/>
              </a:ext>
            </a:extLst>
          </p:cNvPr>
          <p:cNvSpPr/>
          <p:nvPr/>
        </p:nvSpPr>
        <p:spPr>
          <a:xfrm rot="10800000">
            <a:off x="4688453" y="3062290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1282943-8CAF-4284-AAE1-EC0B910A03BB}"/>
              </a:ext>
            </a:extLst>
          </p:cNvPr>
          <p:cNvSpPr/>
          <p:nvPr/>
        </p:nvSpPr>
        <p:spPr>
          <a:xfrm rot="10800000">
            <a:off x="3152960" y="3071815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  <p:pic>
        <p:nvPicPr>
          <p:cNvPr id="21" name="Picture 2" descr="Team Collaboration And Connect, Illustration Royalty Free Cliparts,  Vectors, And Stock Illustration. Image 94299959.">
            <a:extLst>
              <a:ext uri="{FF2B5EF4-FFF2-40B4-BE49-F238E27FC236}">
                <a16:creationId xmlns:a16="http://schemas.microsoft.com/office/drawing/2014/main" id="{BB308310-8929-4754-BFAE-E74DDD34E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686" y="3543302"/>
            <a:ext cx="1317100" cy="131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F60DA02-7AB3-428E-9E81-CF31D0D19C7F}"/>
              </a:ext>
            </a:extLst>
          </p:cNvPr>
          <p:cNvSpPr/>
          <p:nvPr/>
        </p:nvSpPr>
        <p:spPr>
          <a:xfrm>
            <a:off x="4930171" y="2686054"/>
            <a:ext cx="1165829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כתיבת שאלות שעולות תוך כדי ותשובות מנומקות</a:t>
            </a:r>
            <a:endParaRPr lang="en-US" sz="11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97419B-8E44-4C1B-B3E9-C23A36C10E3D}"/>
              </a:ext>
            </a:extLst>
          </p:cNvPr>
          <p:cNvSpPr/>
          <p:nvPr/>
        </p:nvSpPr>
        <p:spPr>
          <a:xfrm>
            <a:off x="471331" y="2676529"/>
            <a:ext cx="1165829" cy="104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100" dirty="0"/>
              <a:t>פרופיל בשל לקידוד</a:t>
            </a:r>
            <a:endParaRPr lang="en-US" sz="1100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8D46C92-CB88-4F46-B57D-C126989B374E}"/>
              </a:ext>
            </a:extLst>
          </p:cNvPr>
          <p:cNvSpPr/>
          <p:nvPr/>
        </p:nvSpPr>
        <p:spPr>
          <a:xfrm rot="10800000">
            <a:off x="1703586" y="3062290"/>
            <a:ext cx="173339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F4265C6-4CB3-43D0-9256-0A7EC88E7935}"/>
              </a:ext>
            </a:extLst>
          </p:cNvPr>
          <p:cNvSpPr/>
          <p:nvPr/>
        </p:nvSpPr>
        <p:spPr>
          <a:xfrm>
            <a:off x="1626911" y="1107513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גיבוש פרופיל סופי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1C64AF7-67D7-489A-913A-E05ECD70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16" y="-156727"/>
            <a:ext cx="8520600" cy="572700"/>
          </a:xfrm>
        </p:spPr>
        <p:txBody>
          <a:bodyPr>
            <a:normAutofit/>
          </a:bodyPr>
          <a:lstStyle/>
          <a:p>
            <a:r>
              <a:rPr lang="en-US" sz="2400" dirty="0"/>
              <a:t>IL Core</a:t>
            </a:r>
            <a:r>
              <a:rPr lang="he-IL" sz="2400" dirty="0"/>
              <a:t> – מתודולוגית עבודה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D2BA3C-437E-4A55-B63D-6E1403095B49}"/>
              </a:ext>
            </a:extLst>
          </p:cNvPr>
          <p:cNvSpPr/>
          <p:nvPr/>
        </p:nvSpPr>
        <p:spPr>
          <a:xfrm>
            <a:off x="6368716" y="1127935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הגדרת דרישות פרופיל וכתיבה באקסל (</a:t>
            </a:r>
            <a:r>
              <a:rPr lang="en-US" dirty="0"/>
              <a:t>core</a:t>
            </a:r>
            <a:r>
              <a:rPr lang="he-IL" dirty="0"/>
              <a:t>)</a:t>
            </a:r>
          </a:p>
          <a:p>
            <a:pPr algn="ctr" rtl="1"/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דוגמא </a:t>
            </a:r>
            <a:endParaRPr lang="he-I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DB9747-1824-4303-B001-C939ECB28B59}"/>
              </a:ext>
            </a:extLst>
          </p:cNvPr>
          <p:cNvSpPr/>
          <p:nvPr/>
        </p:nvSpPr>
        <p:spPr>
          <a:xfrm>
            <a:off x="6368716" y="2222628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יצירת בנק שאלות לגורמים מקצועיים וקהילה</a:t>
            </a:r>
          </a:p>
          <a:p>
            <a:pPr algn="ctr" rtl="1"/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דוגמא </a:t>
            </a:r>
            <a:endParaRPr lang="he-I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2275C-B2E9-4CD6-953A-35ED496DA9D0}"/>
              </a:ext>
            </a:extLst>
          </p:cNvPr>
          <p:cNvSpPr/>
          <p:nvPr/>
        </p:nvSpPr>
        <p:spPr>
          <a:xfrm>
            <a:off x="6368716" y="3261310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יצירת בנק תשובות מגורמים מקצועיים כולל תיעוד החלאות ונימוקים</a:t>
            </a:r>
          </a:p>
          <a:p>
            <a:pPr algn="ctr" rtl="1"/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דוגמא </a:t>
            </a:r>
            <a:endParaRPr lang="he-IL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563F73-A214-4893-9A75-FEB2364DF6BC}"/>
              </a:ext>
            </a:extLst>
          </p:cNvPr>
          <p:cNvSpPr/>
          <p:nvPr/>
        </p:nvSpPr>
        <p:spPr>
          <a:xfrm>
            <a:off x="6368716" y="4299992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כתיבת פרופיל טכני </a:t>
            </a:r>
            <a:r>
              <a:rPr lang="en-US" dirty="0"/>
              <a:t> </a:t>
            </a:r>
            <a:r>
              <a:rPr lang="he-IL" dirty="0"/>
              <a:t>בשפת </a:t>
            </a:r>
            <a:r>
              <a:rPr lang="en-US" dirty="0"/>
              <a:t>FISH</a:t>
            </a:r>
            <a:r>
              <a:rPr lang="he-IL" dirty="0"/>
              <a:t>  והעלאתו</a:t>
            </a:r>
            <a:br>
              <a:rPr lang="en-US" dirty="0"/>
            </a:br>
            <a:r>
              <a:rPr lang="he-IL" dirty="0"/>
              <a:t>ב - </a:t>
            </a:r>
            <a:r>
              <a:rPr lang="en-US" dirty="0"/>
              <a:t>simplifier</a:t>
            </a:r>
            <a:endParaRPr lang="he-IL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C4D79-39B4-4B29-9F86-69526845D90D}"/>
              </a:ext>
            </a:extLst>
          </p:cNvPr>
          <p:cNvSpPr/>
          <p:nvPr/>
        </p:nvSpPr>
        <p:spPr>
          <a:xfrm>
            <a:off x="4091090" y="1127935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כתיבת תיאורים נדרשים לפרופיל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9D3E34-4A4E-4F74-AE65-A9223FD6C08C}"/>
              </a:ext>
            </a:extLst>
          </p:cNvPr>
          <p:cNvSpPr/>
          <p:nvPr/>
        </p:nvSpPr>
        <p:spPr>
          <a:xfrm>
            <a:off x="4091090" y="2166617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הוספת דוגמאות לערכים(באקסל)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361DFE-A9B8-4FBD-BCD1-BC1818805D74}"/>
              </a:ext>
            </a:extLst>
          </p:cNvPr>
          <p:cNvSpPr/>
          <p:nvPr/>
        </p:nvSpPr>
        <p:spPr>
          <a:xfrm>
            <a:off x="4091090" y="3205299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ולידציה של הפרופיל מול שרת </a:t>
            </a:r>
            <a:r>
              <a:rPr lang="en-US" dirty="0"/>
              <a:t>FHIR </a:t>
            </a:r>
            <a:endParaRPr lang="he-IL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5DEA4-2A26-40A1-BF53-34D4AEAD68F8}"/>
              </a:ext>
            </a:extLst>
          </p:cNvPr>
          <p:cNvSpPr/>
          <p:nvPr/>
        </p:nvSpPr>
        <p:spPr>
          <a:xfrm>
            <a:off x="4091090" y="4299992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קידוד דוגמאות והעלאתם ל </a:t>
            </a:r>
            <a:r>
              <a:rPr lang="en-US" dirty="0"/>
              <a:t>simplifier</a:t>
            </a:r>
            <a:endParaRPr lang="he-I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82E259-2B6E-48ED-8A21-A106D2BEE811}"/>
              </a:ext>
            </a:extLst>
          </p:cNvPr>
          <p:cNvSpPr/>
          <p:nvPr/>
        </p:nvSpPr>
        <p:spPr>
          <a:xfrm>
            <a:off x="1714242" y="2181582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פרסום פרופיל סופי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68700E-CDBC-48B5-B830-920298B16B87}"/>
              </a:ext>
            </a:extLst>
          </p:cNvPr>
          <p:cNvSpPr/>
          <p:nvPr/>
        </p:nvSpPr>
        <p:spPr>
          <a:xfrm>
            <a:off x="1714242" y="3220264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איסוף הערות ופידבק מהקהילה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CD982C-DF6E-4448-9878-532ED283A959}"/>
              </a:ext>
            </a:extLst>
          </p:cNvPr>
          <p:cNvSpPr/>
          <p:nvPr/>
        </p:nvSpPr>
        <p:spPr>
          <a:xfrm>
            <a:off x="1714242" y="4258946"/>
            <a:ext cx="1962364" cy="7808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ביצוע שינויים ועדכונים לפרופיל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9B629B4-C4C4-444C-A6F7-0FC0FF798FCB}"/>
              </a:ext>
            </a:extLst>
          </p:cNvPr>
          <p:cNvSpPr/>
          <p:nvPr/>
        </p:nvSpPr>
        <p:spPr>
          <a:xfrm>
            <a:off x="7272842" y="1908771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D97CA11B-16FD-47F6-9F9C-65B556E89E96}"/>
              </a:ext>
            </a:extLst>
          </p:cNvPr>
          <p:cNvSpPr/>
          <p:nvPr/>
        </p:nvSpPr>
        <p:spPr>
          <a:xfrm>
            <a:off x="7262567" y="2985417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D64CD932-A89F-4662-B573-954F71F03030}"/>
              </a:ext>
            </a:extLst>
          </p:cNvPr>
          <p:cNvSpPr/>
          <p:nvPr/>
        </p:nvSpPr>
        <p:spPr>
          <a:xfrm>
            <a:off x="7272842" y="4062063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0CF1A572-D59A-47DE-ABAC-62DB893CABF5}"/>
              </a:ext>
            </a:extLst>
          </p:cNvPr>
          <p:cNvSpPr/>
          <p:nvPr/>
        </p:nvSpPr>
        <p:spPr>
          <a:xfrm>
            <a:off x="4995216" y="1852760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7C04962-243C-4A55-AA54-0E3E9AA888E0}"/>
              </a:ext>
            </a:extLst>
          </p:cNvPr>
          <p:cNvSpPr/>
          <p:nvPr/>
        </p:nvSpPr>
        <p:spPr>
          <a:xfrm>
            <a:off x="4995216" y="2919448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F14AF6E5-CB7C-4DD5-A4A8-F405C732EC3D}"/>
              </a:ext>
            </a:extLst>
          </p:cNvPr>
          <p:cNvSpPr/>
          <p:nvPr/>
        </p:nvSpPr>
        <p:spPr>
          <a:xfrm>
            <a:off x="4995216" y="3960946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95C327D-2399-409F-9A49-B0775E8DBAE0}"/>
              </a:ext>
            </a:extLst>
          </p:cNvPr>
          <p:cNvSpPr/>
          <p:nvPr/>
        </p:nvSpPr>
        <p:spPr>
          <a:xfrm>
            <a:off x="2608093" y="2906406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1DA338F-D93B-4DCD-A706-6F9F78F49F5A}"/>
              </a:ext>
            </a:extLst>
          </p:cNvPr>
          <p:cNvSpPr/>
          <p:nvPr/>
        </p:nvSpPr>
        <p:spPr>
          <a:xfrm>
            <a:off x="2608093" y="3941278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EAD707-6574-4631-9BF7-8E44AC857FFB}"/>
              </a:ext>
            </a:extLst>
          </p:cNvPr>
          <p:cNvSpPr/>
          <p:nvPr/>
        </p:nvSpPr>
        <p:spPr>
          <a:xfrm>
            <a:off x="8194278" y="971006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1</a:t>
            </a:r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6E9D433-48F7-486E-9A40-2D3563C81D24}"/>
              </a:ext>
            </a:extLst>
          </p:cNvPr>
          <p:cNvSpPr/>
          <p:nvPr/>
        </p:nvSpPr>
        <p:spPr>
          <a:xfrm>
            <a:off x="8156419" y="2107583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2</a:t>
            </a:r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AA27FC9-0291-4AF3-B9AC-B89C0078653A}"/>
              </a:ext>
            </a:extLst>
          </p:cNvPr>
          <p:cNvSpPr/>
          <p:nvPr/>
        </p:nvSpPr>
        <p:spPr>
          <a:xfrm>
            <a:off x="8139669" y="3118509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3</a:t>
            </a:r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791003E-8826-49CE-8019-E416F04E472F}"/>
              </a:ext>
            </a:extLst>
          </p:cNvPr>
          <p:cNvSpPr/>
          <p:nvPr/>
        </p:nvSpPr>
        <p:spPr>
          <a:xfrm>
            <a:off x="8201595" y="4184947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4</a:t>
            </a:r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005453-D5B5-41FF-847C-D993A2B3DC52}"/>
              </a:ext>
            </a:extLst>
          </p:cNvPr>
          <p:cNvSpPr/>
          <p:nvPr/>
        </p:nvSpPr>
        <p:spPr>
          <a:xfrm>
            <a:off x="5827422" y="971005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5</a:t>
            </a:r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F818831-5E17-42CA-9B00-7C2DCA99FA29}"/>
              </a:ext>
            </a:extLst>
          </p:cNvPr>
          <p:cNvSpPr/>
          <p:nvPr/>
        </p:nvSpPr>
        <p:spPr>
          <a:xfrm>
            <a:off x="5878793" y="2042006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6</a:t>
            </a: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4EEB7FB-65EA-4D85-9528-9E991CDB3D3B}"/>
              </a:ext>
            </a:extLst>
          </p:cNvPr>
          <p:cNvSpPr/>
          <p:nvPr/>
        </p:nvSpPr>
        <p:spPr>
          <a:xfrm>
            <a:off x="5868518" y="3113007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7</a:t>
            </a:r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3A765DA-B372-4714-9ECD-F16759478A3C}"/>
              </a:ext>
            </a:extLst>
          </p:cNvPr>
          <p:cNvSpPr/>
          <p:nvPr/>
        </p:nvSpPr>
        <p:spPr>
          <a:xfrm>
            <a:off x="5868518" y="4196463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8</a:t>
            </a: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42F2BA3-9A7B-402A-81A3-C763EDD386A0}"/>
              </a:ext>
            </a:extLst>
          </p:cNvPr>
          <p:cNvSpPr/>
          <p:nvPr/>
        </p:nvSpPr>
        <p:spPr>
          <a:xfrm>
            <a:off x="3549796" y="1027145"/>
            <a:ext cx="315262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9</a:t>
            </a:r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E1DDBA-8118-4469-81C1-942F6EEBF11C}"/>
              </a:ext>
            </a:extLst>
          </p:cNvPr>
          <p:cNvSpPr/>
          <p:nvPr/>
        </p:nvSpPr>
        <p:spPr>
          <a:xfrm>
            <a:off x="3487869" y="2082850"/>
            <a:ext cx="472894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dirty="0"/>
              <a:t>10</a:t>
            </a:r>
            <a:endParaRPr lang="en-US" sz="10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EABD0C7-703D-4B20-8093-8F8D6E577E7D}"/>
              </a:ext>
            </a:extLst>
          </p:cNvPr>
          <p:cNvSpPr/>
          <p:nvPr/>
        </p:nvSpPr>
        <p:spPr>
          <a:xfrm>
            <a:off x="3506030" y="3038639"/>
            <a:ext cx="472894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dirty="0"/>
              <a:t>11</a:t>
            </a:r>
            <a:endParaRPr lang="en-US" sz="10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215CA17-1CC9-4F16-988B-71A500E7F472}"/>
              </a:ext>
            </a:extLst>
          </p:cNvPr>
          <p:cNvSpPr/>
          <p:nvPr/>
        </p:nvSpPr>
        <p:spPr>
          <a:xfrm>
            <a:off x="1112498" y="827333"/>
            <a:ext cx="472894" cy="4316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sz="2000" dirty="0"/>
              <a:t>תיעוד וניהול ידע</a:t>
            </a:r>
            <a:endParaRPr lang="en-US" sz="2000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7C0CC74D-9BEE-48CB-8BA1-E2BB57664ACB}"/>
              </a:ext>
            </a:extLst>
          </p:cNvPr>
          <p:cNvSpPr/>
          <p:nvPr/>
        </p:nvSpPr>
        <p:spPr>
          <a:xfrm>
            <a:off x="2588599" y="1900964"/>
            <a:ext cx="174661" cy="313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00791-8432-4E15-8557-224363A8D8A6}"/>
              </a:ext>
            </a:extLst>
          </p:cNvPr>
          <p:cNvSpPr/>
          <p:nvPr/>
        </p:nvSpPr>
        <p:spPr>
          <a:xfrm>
            <a:off x="4091090" y="689031"/>
            <a:ext cx="4363840" cy="223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לכל  פרופיל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57BFAE-6B00-432E-BC42-EF4C9BC0A66A}"/>
              </a:ext>
            </a:extLst>
          </p:cNvPr>
          <p:cNvSpPr/>
          <p:nvPr/>
        </p:nvSpPr>
        <p:spPr>
          <a:xfrm>
            <a:off x="1677308" y="689031"/>
            <a:ext cx="1997242" cy="223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סט  פרופילים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1870FE8-884C-4031-B5D9-8CCBB898F75D}"/>
              </a:ext>
            </a:extLst>
          </p:cNvPr>
          <p:cNvSpPr/>
          <p:nvPr/>
        </p:nvSpPr>
        <p:spPr>
          <a:xfrm>
            <a:off x="3477597" y="4218991"/>
            <a:ext cx="472894" cy="313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000" dirty="0"/>
              <a:t>12</a:t>
            </a:r>
            <a:endParaRPr lang="en-US" sz="10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229609-34C4-44FE-94C2-68173E8CDC0C}"/>
              </a:ext>
            </a:extLst>
          </p:cNvPr>
          <p:cNvSpPr/>
          <p:nvPr/>
        </p:nvSpPr>
        <p:spPr>
          <a:xfrm>
            <a:off x="1677307" y="401231"/>
            <a:ext cx="6777623" cy="223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לכל ספרינט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עקרונות </a:t>
            </a:r>
            <a:r>
              <a:rPr lang="en" dirty="0"/>
              <a:t>מנחים</a:t>
            </a:r>
            <a:r>
              <a:rPr lang="he-IL" dirty="0"/>
              <a:t> ל </a:t>
            </a:r>
            <a:r>
              <a:rPr lang="en-US" dirty="0"/>
              <a:t>IL Core</a:t>
            </a:r>
            <a:endParaRPr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8CB2D3-BE94-41D1-8156-002AB4A253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10404"/>
              </p:ext>
            </p:extLst>
          </p:nvPr>
        </p:nvGraphicFramePr>
        <p:xfrm>
          <a:off x="385011" y="866273"/>
          <a:ext cx="6407216" cy="425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2683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7338-6B22-4041-AD94-6DB650B4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-105047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he-IL" dirty="0"/>
              <a:t>הגדרת פרופיל באקסל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2291F-58C5-4C04-9A33-022E1E2E5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602403"/>
            <a:ext cx="8520600" cy="3416400"/>
          </a:xfrm>
        </p:spPr>
        <p:txBody>
          <a:bodyPr/>
          <a:lstStyle/>
          <a:p>
            <a:r>
              <a:rPr lang="he-IL" dirty="0"/>
              <a:t>משמש כ-"</a:t>
            </a:r>
            <a:r>
              <a:rPr lang="he-IL" dirty="0" err="1"/>
              <a:t>טיוטא</a:t>
            </a:r>
            <a:r>
              <a:rPr lang="he-IL" dirty="0"/>
              <a:t>" לדיון במהלך גיבוש הפרופיל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1D59F-2D60-41F4-BE24-DD375516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268973"/>
            <a:ext cx="7658100" cy="304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0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E9FA-F17B-4721-BD7B-FF3642434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-12179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he-IL" dirty="0"/>
              <a:t>מאגר שאלות ותשובות</a:t>
            </a:r>
            <a:br>
              <a:rPr lang="he-IL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E1A40A-7E37-4606-BD3F-7DB22BB6C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1922930"/>
            <a:ext cx="7034213" cy="2630016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6FB051-3E2D-4BFC-B9BB-117AC4336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695271"/>
            <a:ext cx="8520600" cy="1133525"/>
          </a:xfrm>
        </p:spPr>
        <p:txBody>
          <a:bodyPr>
            <a:normAutofit fontScale="92500"/>
          </a:bodyPr>
          <a:lstStyle/>
          <a:p>
            <a:r>
              <a:rPr lang="he-IL" dirty="0"/>
              <a:t>במהלך העבודה על הפרופיל מתועדות ונרשמות הדילמות והבעיות שהצוות פוגש ולאחר פתרונן נכתבת התשובה המנומקת</a:t>
            </a:r>
          </a:p>
          <a:p>
            <a:r>
              <a:rPr lang="he-IL" dirty="0"/>
              <a:t>המטרה היא ליצור בסיס ידע מוכן של שאלות ותשובות שיעזור לקהילה בעת הגדרת הפרופילים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1918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10267</TotalTime>
  <Words>1121</Words>
  <Application>Microsoft Office PowerPoint</Application>
  <PresentationFormat>On-screen Show (16:9)</PresentationFormat>
  <Paragraphs>230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Consolas</vt:lpstr>
      <vt:lpstr>Open Sans</vt:lpstr>
      <vt:lpstr>verdana</vt:lpstr>
      <vt:lpstr>Wingdings</vt:lpstr>
      <vt:lpstr>Simple Light</vt:lpstr>
      <vt:lpstr>  קהילת  </vt:lpstr>
      <vt:lpstr>קהילת FHIR IL</vt:lpstr>
      <vt:lpstr>צוות CORE  - יצירת סטנדרט ישראלי</vt:lpstr>
      <vt:lpstr>מתודולוגיית עבודה – CORE </vt:lpstr>
      <vt:lpstr>תהליך אפיון ראשוני של פרופיל</vt:lpstr>
      <vt:lpstr>IL Core – מתודולוגית עבודה</vt:lpstr>
      <vt:lpstr>עקרונות מנחים ל IL Core</vt:lpstr>
      <vt:lpstr>הגדרת פרופיל באקסל </vt:lpstr>
      <vt:lpstr>מאגר שאלות ותשובות </vt:lpstr>
      <vt:lpstr>סטטוס – ספרינט 1 </vt:lpstr>
      <vt:lpstr>ספרינט 1:  פברואר – אפריל 2021</vt:lpstr>
      <vt:lpstr>הפרופילים (Profiles ) שהגדרנו בספרינט </vt:lpstr>
      <vt:lpstr>Israel Core Patient Profile  -  Identifier </vt:lpstr>
      <vt:lpstr>Israel Core Patient Profile  -  Extensions  </vt:lpstr>
      <vt:lpstr>Israel Core Practitioner Profile  -  Identifier </vt:lpstr>
      <vt:lpstr>Israel Core Organization Profile  -  Identifier </vt:lpstr>
      <vt:lpstr>Israel Core Address Profile  -  Extensions </vt:lpstr>
      <vt:lpstr>Israel Core Location Profile  </vt:lpstr>
      <vt:lpstr>Israel Core PractitionerRole Profile  -</vt:lpstr>
      <vt:lpstr>Value Sets- IsraelHMO</vt:lpstr>
      <vt:lpstr>Value Sets- CitySymbol </vt:lpstr>
      <vt:lpstr>Value Sets- PassportUri </vt:lpstr>
      <vt:lpstr>CodeSystems </vt:lpstr>
      <vt:lpstr>פרופילים שהוגדרו לספרינטים  הבאים (לא סופי)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פרוייקט  FHIR - IL</dc:title>
  <dc:creator>Shiri Hassid</dc:creator>
  <cp:lastModifiedBy>Erez Shalom</cp:lastModifiedBy>
  <cp:revision>367</cp:revision>
  <dcterms:modified xsi:type="dcterms:W3CDTF">2021-06-01T17:13:07Z</dcterms:modified>
</cp:coreProperties>
</file>